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2" r:id="rId2"/>
  </p:sldMasterIdLst>
  <p:notesMasterIdLst>
    <p:notesMasterId r:id="rId47"/>
  </p:notesMasterIdLst>
  <p:sldIdLst>
    <p:sldId id="256" r:id="rId3"/>
    <p:sldId id="433" r:id="rId4"/>
    <p:sldId id="437" r:id="rId5"/>
    <p:sldId id="426" r:id="rId6"/>
    <p:sldId id="438" r:id="rId7"/>
    <p:sldId id="428" r:id="rId8"/>
    <p:sldId id="431" r:id="rId9"/>
    <p:sldId id="430" r:id="rId10"/>
    <p:sldId id="432" r:id="rId11"/>
    <p:sldId id="264" r:id="rId12"/>
    <p:sldId id="418" r:id="rId13"/>
    <p:sldId id="421" r:id="rId14"/>
    <p:sldId id="422" r:id="rId15"/>
    <p:sldId id="423" r:id="rId16"/>
    <p:sldId id="424" r:id="rId17"/>
    <p:sldId id="425" r:id="rId18"/>
    <p:sldId id="403" r:id="rId19"/>
    <p:sldId id="439" r:id="rId20"/>
    <p:sldId id="440" r:id="rId21"/>
    <p:sldId id="434" r:id="rId22"/>
    <p:sldId id="293" r:id="rId23"/>
    <p:sldId id="294" r:id="rId24"/>
    <p:sldId id="340" r:id="rId25"/>
    <p:sldId id="420" r:id="rId26"/>
    <p:sldId id="435" r:id="rId27"/>
    <p:sldId id="343" r:id="rId28"/>
    <p:sldId id="344" r:id="rId29"/>
    <p:sldId id="346" r:id="rId30"/>
    <p:sldId id="348" r:id="rId31"/>
    <p:sldId id="427" r:id="rId32"/>
    <p:sldId id="307" r:id="rId33"/>
    <p:sldId id="397" r:id="rId34"/>
    <p:sldId id="398" r:id="rId35"/>
    <p:sldId id="336" r:id="rId36"/>
    <p:sldId id="379" r:id="rId37"/>
    <p:sldId id="380" r:id="rId38"/>
    <p:sldId id="382" r:id="rId39"/>
    <p:sldId id="338" r:id="rId40"/>
    <p:sldId id="399" r:id="rId41"/>
    <p:sldId id="400" r:id="rId42"/>
    <p:sldId id="401" r:id="rId43"/>
    <p:sldId id="277" r:id="rId44"/>
    <p:sldId id="303" r:id="rId45"/>
    <p:sldId id="396" r:id="rId46"/>
  </p:sldIdLst>
  <p:sldSz cx="9144000" cy="6858000" type="screen4x3"/>
  <p:notesSz cx="6761163" cy="99425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Droid Sans Fallback" charset="0"/>
        <a:cs typeface="Droid Sans Fallback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28" autoAdjust="0"/>
    <p:restoredTop sz="91824" autoAdjust="0"/>
  </p:normalViewPr>
  <p:slideViewPr>
    <p:cSldViewPr>
      <p:cViewPr>
        <p:scale>
          <a:sx n="75" d="100"/>
          <a:sy n="75" d="100"/>
        </p:scale>
        <p:origin x="1608" y="20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901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2E889C-115F-40CF-A46A-27B94893275D}" type="doc">
      <dgm:prSet loTypeId="urn:microsoft.com/office/officeart/2005/8/layout/vList3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B73A529-B79F-4DDC-905B-FA43C08E86DE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Attendance Callout in beginning of Lect.</a:t>
          </a:r>
          <a:endParaRPr lang="en-US" dirty="0">
            <a:solidFill>
              <a:schemeClr val="tx1"/>
            </a:solidFill>
          </a:endParaRPr>
        </a:p>
      </dgm:t>
    </dgm:pt>
    <dgm:pt modelId="{5BD486F1-3CA3-498A-8D80-CF97C13F5BC2}" type="parTrans" cxnId="{7681DA8F-89C7-474E-B927-FF539C6E46A2}">
      <dgm:prSet/>
      <dgm:spPr/>
      <dgm:t>
        <a:bodyPr/>
        <a:lstStyle/>
        <a:p>
          <a:endParaRPr lang="en-US"/>
        </a:p>
      </dgm:t>
    </dgm:pt>
    <dgm:pt modelId="{5AE02E70-8F32-4DDF-8B9C-400ACA0D9390}" type="sibTrans" cxnId="{7681DA8F-89C7-474E-B927-FF539C6E46A2}">
      <dgm:prSet/>
      <dgm:spPr/>
      <dgm:t>
        <a:bodyPr/>
        <a:lstStyle/>
        <a:p>
          <a:endParaRPr lang="en-US"/>
        </a:p>
      </dgm:t>
    </dgm:pt>
    <dgm:pt modelId="{38960EA3-14EA-4115-A7A0-D9BB04BAC32A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Mark absent no. by  X</a:t>
          </a:r>
          <a:endParaRPr lang="en-US" dirty="0">
            <a:solidFill>
              <a:schemeClr val="tx1"/>
            </a:solidFill>
          </a:endParaRPr>
        </a:p>
      </dgm:t>
    </dgm:pt>
    <dgm:pt modelId="{70389949-D6F3-4C91-A6A4-8994D82ED049}" type="parTrans" cxnId="{191BF7D7-7A3C-44C6-A299-0DCF0C2CFA8C}">
      <dgm:prSet/>
      <dgm:spPr/>
      <dgm:t>
        <a:bodyPr/>
        <a:lstStyle/>
        <a:p>
          <a:endParaRPr lang="en-US"/>
        </a:p>
      </dgm:t>
    </dgm:pt>
    <dgm:pt modelId="{7286D23F-9728-44C2-872C-AE2598937EE5}" type="sibTrans" cxnId="{191BF7D7-7A3C-44C6-A299-0DCF0C2CFA8C}">
      <dgm:prSet/>
      <dgm:spPr/>
      <dgm:t>
        <a:bodyPr/>
        <a:lstStyle/>
        <a:p>
          <a:endParaRPr lang="en-US"/>
        </a:p>
      </dgm:t>
    </dgm:pt>
    <dgm:pt modelId="{7D6D920D-F2BD-4AB6-A43F-4156F7BEC743}">
      <dgm:prSet/>
      <dgm:spPr>
        <a:solidFill>
          <a:srgbClr val="92D050"/>
        </a:solidFill>
      </dgm:spPr>
      <dgm:t>
        <a:bodyPr/>
        <a:lstStyle/>
        <a:p>
          <a:pPr rtl="0"/>
          <a:r>
            <a:rPr lang="en-US" dirty="0" smtClean="0">
              <a:solidFill>
                <a:schemeClr val="tx1"/>
              </a:solidFill>
            </a:rPr>
            <a:t>Circulate attendance to student for sign</a:t>
          </a:r>
          <a:endParaRPr lang="en-US" dirty="0">
            <a:solidFill>
              <a:schemeClr val="tx1"/>
            </a:solidFill>
          </a:endParaRPr>
        </a:p>
      </dgm:t>
    </dgm:pt>
    <dgm:pt modelId="{53638AB1-8381-4E43-BA37-FFA3EEBCD694}" type="parTrans" cxnId="{05162F9D-D0D0-4354-9594-D4DFC8FF5E1F}">
      <dgm:prSet/>
      <dgm:spPr/>
      <dgm:t>
        <a:bodyPr/>
        <a:lstStyle/>
        <a:p>
          <a:endParaRPr lang="en-US"/>
        </a:p>
      </dgm:t>
    </dgm:pt>
    <dgm:pt modelId="{38CCC915-C3B4-41D6-9AB2-8B95D2F8963B}" type="sibTrans" cxnId="{05162F9D-D0D0-4354-9594-D4DFC8FF5E1F}">
      <dgm:prSet/>
      <dgm:spPr/>
      <dgm:t>
        <a:bodyPr/>
        <a:lstStyle/>
        <a:p>
          <a:endParaRPr lang="en-US"/>
        </a:p>
      </dgm:t>
    </dgm:pt>
    <dgm:pt modelId="{CB122C03-07C6-4D26-8DF6-A6D7724A2E5A}" type="pres">
      <dgm:prSet presAssocID="{D42E889C-115F-40CF-A46A-27B94893275D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290ED0-D20D-4E8B-BE4D-36732CBB2AE0}" type="pres">
      <dgm:prSet presAssocID="{BB73A529-B79F-4DDC-905B-FA43C08E86DE}" presName="composite" presStyleCnt="0"/>
      <dgm:spPr/>
    </dgm:pt>
    <dgm:pt modelId="{7DFE51B8-2437-4D4C-9442-1E6A0DD2BEBF}" type="pres">
      <dgm:prSet presAssocID="{BB73A529-B79F-4DDC-905B-FA43C08E86DE}" presName="imgShp" presStyleLbl="fgImgPlace1" presStyleIdx="0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5B8932E2-CC66-4576-9914-7FC3E669DF24}" type="pres">
      <dgm:prSet presAssocID="{BB73A529-B79F-4DDC-905B-FA43C08E86DE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61826C0-D241-4BD7-B71B-3258FAD24ABF}" type="pres">
      <dgm:prSet presAssocID="{5AE02E70-8F32-4DDF-8B9C-400ACA0D9390}" presName="spacing" presStyleCnt="0"/>
      <dgm:spPr/>
    </dgm:pt>
    <dgm:pt modelId="{16799961-9DF1-4274-A245-0094C0EBD6CF}" type="pres">
      <dgm:prSet presAssocID="{38960EA3-14EA-4115-A7A0-D9BB04BAC32A}" presName="composite" presStyleCnt="0"/>
      <dgm:spPr/>
    </dgm:pt>
    <dgm:pt modelId="{B6A1C0A2-32E8-4627-87A7-138274C62624}" type="pres">
      <dgm:prSet presAssocID="{38960EA3-14EA-4115-A7A0-D9BB04BAC32A}" presName="imgShp" presStyleLbl="fgImgPlace1" presStyleIdx="1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163A664E-C029-4468-AFEC-895669FEDBF5}" type="pres">
      <dgm:prSet presAssocID="{38960EA3-14EA-4115-A7A0-D9BB04BAC32A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A1A954F-7EB8-494C-A52F-EFF0BEE13308}" type="pres">
      <dgm:prSet presAssocID="{7286D23F-9728-44C2-872C-AE2598937EE5}" presName="spacing" presStyleCnt="0"/>
      <dgm:spPr/>
    </dgm:pt>
    <dgm:pt modelId="{868747D5-7823-4AC1-BADC-CEACDF581950}" type="pres">
      <dgm:prSet presAssocID="{7D6D920D-F2BD-4AB6-A43F-4156F7BEC743}" presName="composite" presStyleCnt="0"/>
      <dgm:spPr/>
    </dgm:pt>
    <dgm:pt modelId="{97EA48E9-FFC8-4A3E-9D5B-88FDEF3CBCB4}" type="pres">
      <dgm:prSet presAssocID="{7D6D920D-F2BD-4AB6-A43F-4156F7BEC743}" presName="imgShp" presStyleLbl="fgImgPlace1" presStyleIdx="2" presStyleCnt="3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/>
        </a:p>
      </dgm:t>
    </dgm:pt>
    <dgm:pt modelId="{A7422A91-C241-4374-9062-3F43054BC069}" type="pres">
      <dgm:prSet presAssocID="{7D6D920D-F2BD-4AB6-A43F-4156F7BEC743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91BF7D7-7A3C-44C6-A299-0DCF0C2CFA8C}" srcId="{D42E889C-115F-40CF-A46A-27B94893275D}" destId="{38960EA3-14EA-4115-A7A0-D9BB04BAC32A}" srcOrd="1" destOrd="0" parTransId="{70389949-D6F3-4C91-A6A4-8994D82ED049}" sibTransId="{7286D23F-9728-44C2-872C-AE2598937EE5}"/>
    <dgm:cxn modelId="{8A8BFE09-1912-4F09-B35F-5479F0DFABDE}" type="presOf" srcId="{7D6D920D-F2BD-4AB6-A43F-4156F7BEC743}" destId="{A7422A91-C241-4374-9062-3F43054BC069}" srcOrd="0" destOrd="0" presId="urn:microsoft.com/office/officeart/2005/8/layout/vList3#1"/>
    <dgm:cxn modelId="{37815643-DB1D-49FB-BEB7-D83C57BCF14C}" type="presOf" srcId="{BB73A529-B79F-4DDC-905B-FA43C08E86DE}" destId="{5B8932E2-CC66-4576-9914-7FC3E669DF24}" srcOrd="0" destOrd="0" presId="urn:microsoft.com/office/officeart/2005/8/layout/vList3#1"/>
    <dgm:cxn modelId="{F993CE50-D273-496F-8830-B6F9D0B45CE1}" type="presOf" srcId="{D42E889C-115F-40CF-A46A-27B94893275D}" destId="{CB122C03-07C6-4D26-8DF6-A6D7724A2E5A}" srcOrd="0" destOrd="0" presId="urn:microsoft.com/office/officeart/2005/8/layout/vList3#1"/>
    <dgm:cxn modelId="{05162F9D-D0D0-4354-9594-D4DFC8FF5E1F}" srcId="{D42E889C-115F-40CF-A46A-27B94893275D}" destId="{7D6D920D-F2BD-4AB6-A43F-4156F7BEC743}" srcOrd="2" destOrd="0" parTransId="{53638AB1-8381-4E43-BA37-FFA3EEBCD694}" sibTransId="{38CCC915-C3B4-41D6-9AB2-8B95D2F8963B}"/>
    <dgm:cxn modelId="{A7AE4F7E-133F-47F3-9493-CC158F0D419F}" type="presOf" srcId="{38960EA3-14EA-4115-A7A0-D9BB04BAC32A}" destId="{163A664E-C029-4468-AFEC-895669FEDBF5}" srcOrd="0" destOrd="0" presId="urn:microsoft.com/office/officeart/2005/8/layout/vList3#1"/>
    <dgm:cxn modelId="{7681DA8F-89C7-474E-B927-FF539C6E46A2}" srcId="{D42E889C-115F-40CF-A46A-27B94893275D}" destId="{BB73A529-B79F-4DDC-905B-FA43C08E86DE}" srcOrd="0" destOrd="0" parTransId="{5BD486F1-3CA3-498A-8D80-CF97C13F5BC2}" sibTransId="{5AE02E70-8F32-4DDF-8B9C-400ACA0D9390}"/>
    <dgm:cxn modelId="{0EC451CD-50DF-41D1-B3AE-A1E65BCE3BB6}" type="presParOf" srcId="{CB122C03-07C6-4D26-8DF6-A6D7724A2E5A}" destId="{F8290ED0-D20D-4E8B-BE4D-36732CBB2AE0}" srcOrd="0" destOrd="0" presId="urn:microsoft.com/office/officeart/2005/8/layout/vList3#1"/>
    <dgm:cxn modelId="{F70AF5BC-BA83-41C7-9BEB-EF4E11316E8F}" type="presParOf" srcId="{F8290ED0-D20D-4E8B-BE4D-36732CBB2AE0}" destId="{7DFE51B8-2437-4D4C-9442-1E6A0DD2BEBF}" srcOrd="0" destOrd="0" presId="urn:microsoft.com/office/officeart/2005/8/layout/vList3#1"/>
    <dgm:cxn modelId="{BC19A23B-96E8-4B3F-B6F9-F78FE25EA3DE}" type="presParOf" srcId="{F8290ED0-D20D-4E8B-BE4D-36732CBB2AE0}" destId="{5B8932E2-CC66-4576-9914-7FC3E669DF24}" srcOrd="1" destOrd="0" presId="urn:microsoft.com/office/officeart/2005/8/layout/vList3#1"/>
    <dgm:cxn modelId="{3B7BD5A7-0798-4FC1-951F-357DD806622B}" type="presParOf" srcId="{CB122C03-07C6-4D26-8DF6-A6D7724A2E5A}" destId="{C61826C0-D241-4BD7-B71B-3258FAD24ABF}" srcOrd="1" destOrd="0" presId="urn:microsoft.com/office/officeart/2005/8/layout/vList3#1"/>
    <dgm:cxn modelId="{A78F4179-F28B-43CB-92B7-710FAC9804C3}" type="presParOf" srcId="{CB122C03-07C6-4D26-8DF6-A6D7724A2E5A}" destId="{16799961-9DF1-4274-A245-0094C0EBD6CF}" srcOrd="2" destOrd="0" presId="urn:microsoft.com/office/officeart/2005/8/layout/vList3#1"/>
    <dgm:cxn modelId="{84433BC0-DF8B-4881-968A-88C20A4FAEF0}" type="presParOf" srcId="{16799961-9DF1-4274-A245-0094C0EBD6CF}" destId="{B6A1C0A2-32E8-4627-87A7-138274C62624}" srcOrd="0" destOrd="0" presId="urn:microsoft.com/office/officeart/2005/8/layout/vList3#1"/>
    <dgm:cxn modelId="{4CB6912F-F9DA-400A-B687-0E2E175F9AA9}" type="presParOf" srcId="{16799961-9DF1-4274-A245-0094C0EBD6CF}" destId="{163A664E-C029-4468-AFEC-895669FEDBF5}" srcOrd="1" destOrd="0" presId="urn:microsoft.com/office/officeart/2005/8/layout/vList3#1"/>
    <dgm:cxn modelId="{69F23E07-D64F-4BE2-960D-54B6D7D6EE5F}" type="presParOf" srcId="{CB122C03-07C6-4D26-8DF6-A6D7724A2E5A}" destId="{1A1A954F-7EB8-494C-A52F-EFF0BEE13308}" srcOrd="3" destOrd="0" presId="urn:microsoft.com/office/officeart/2005/8/layout/vList3#1"/>
    <dgm:cxn modelId="{EE7E4DBA-9FD1-4BA0-AA1F-F16EDC4D9A0B}" type="presParOf" srcId="{CB122C03-07C6-4D26-8DF6-A6D7724A2E5A}" destId="{868747D5-7823-4AC1-BADC-CEACDF581950}" srcOrd="4" destOrd="0" presId="urn:microsoft.com/office/officeart/2005/8/layout/vList3#1"/>
    <dgm:cxn modelId="{D957D523-838D-4C3D-A51F-3F822BA3DBB8}" type="presParOf" srcId="{868747D5-7823-4AC1-BADC-CEACDF581950}" destId="{97EA48E9-FFC8-4A3E-9D5B-88FDEF3CBCB4}" srcOrd="0" destOrd="0" presId="urn:microsoft.com/office/officeart/2005/8/layout/vList3#1"/>
    <dgm:cxn modelId="{8DEEDD87-8F33-45C3-A8AF-41EAE5D82445}" type="presParOf" srcId="{868747D5-7823-4AC1-BADC-CEACDF581950}" destId="{A7422A91-C241-4374-9062-3F43054BC069}" srcOrd="1" destOrd="0" presId="urn:microsoft.com/office/officeart/2005/8/layout/vList3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8932E2-CC66-4576-9914-7FC3E669DF24}">
      <dsp:nvSpPr>
        <dsp:cNvPr id="0" name=""/>
        <dsp:cNvSpPr/>
      </dsp:nvSpPr>
      <dsp:spPr>
        <a:xfrm rot="10800000">
          <a:off x="1870401" y="1198"/>
          <a:ext cx="6080760" cy="135512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572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tx1"/>
              </a:solidFill>
            </a:rPr>
            <a:t>Attendance Callout in beginning of Lect.</a:t>
          </a:r>
          <a:endParaRPr lang="en-US" sz="3900" kern="1200" dirty="0">
            <a:solidFill>
              <a:schemeClr val="tx1"/>
            </a:solidFill>
          </a:endParaRPr>
        </a:p>
      </dsp:txBody>
      <dsp:txXfrm rot="10800000">
        <a:off x="2209182" y="1198"/>
        <a:ext cx="5741979" cy="1355124"/>
      </dsp:txXfrm>
    </dsp:sp>
    <dsp:sp modelId="{7DFE51B8-2437-4D4C-9442-1E6A0DD2BEBF}">
      <dsp:nvSpPr>
        <dsp:cNvPr id="0" name=""/>
        <dsp:cNvSpPr/>
      </dsp:nvSpPr>
      <dsp:spPr>
        <a:xfrm>
          <a:off x="1192838" y="1198"/>
          <a:ext cx="1355124" cy="135512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163A664E-C029-4468-AFEC-895669FEDBF5}">
      <dsp:nvSpPr>
        <dsp:cNvPr id="0" name=""/>
        <dsp:cNvSpPr/>
      </dsp:nvSpPr>
      <dsp:spPr>
        <a:xfrm rot="10800000">
          <a:off x="1870401" y="1760837"/>
          <a:ext cx="6080760" cy="135512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572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tx1"/>
              </a:solidFill>
            </a:rPr>
            <a:t>Mark absent no. by  X</a:t>
          </a:r>
          <a:endParaRPr lang="en-US" sz="3900" kern="1200" dirty="0">
            <a:solidFill>
              <a:schemeClr val="tx1"/>
            </a:solidFill>
          </a:endParaRPr>
        </a:p>
      </dsp:txBody>
      <dsp:txXfrm rot="10800000">
        <a:off x="2209182" y="1760837"/>
        <a:ext cx="5741979" cy="1355124"/>
      </dsp:txXfrm>
    </dsp:sp>
    <dsp:sp modelId="{B6A1C0A2-32E8-4627-87A7-138274C62624}">
      <dsp:nvSpPr>
        <dsp:cNvPr id="0" name=""/>
        <dsp:cNvSpPr/>
      </dsp:nvSpPr>
      <dsp:spPr>
        <a:xfrm>
          <a:off x="1192838" y="1760837"/>
          <a:ext cx="1355124" cy="135512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  <dsp:sp modelId="{A7422A91-C241-4374-9062-3F43054BC069}">
      <dsp:nvSpPr>
        <dsp:cNvPr id="0" name=""/>
        <dsp:cNvSpPr/>
      </dsp:nvSpPr>
      <dsp:spPr>
        <a:xfrm rot="10800000">
          <a:off x="1870401" y="3520477"/>
          <a:ext cx="6080760" cy="1355124"/>
        </a:xfrm>
        <a:prstGeom prst="homePlat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7572" tIns="148590" rIns="277368" bIns="148590" numCol="1" spcCol="1270" anchor="ctr" anchorCtr="0">
          <a:noAutofit/>
        </a:bodyPr>
        <a:lstStyle/>
        <a:p>
          <a:pPr lvl="0" algn="ctr" defTabSz="1733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900" kern="1200" dirty="0" smtClean="0">
              <a:solidFill>
                <a:schemeClr val="tx1"/>
              </a:solidFill>
            </a:rPr>
            <a:t>Circulate attendance to student for sign</a:t>
          </a:r>
          <a:endParaRPr lang="en-US" sz="3900" kern="1200" dirty="0">
            <a:solidFill>
              <a:schemeClr val="tx1"/>
            </a:solidFill>
          </a:endParaRPr>
        </a:p>
      </dsp:txBody>
      <dsp:txXfrm rot="10800000">
        <a:off x="2209182" y="3520477"/>
        <a:ext cx="5741979" cy="1355124"/>
      </dsp:txXfrm>
    </dsp:sp>
    <dsp:sp modelId="{97EA48E9-FFC8-4A3E-9D5B-88FDEF3CBCB4}">
      <dsp:nvSpPr>
        <dsp:cNvPr id="0" name=""/>
        <dsp:cNvSpPr/>
      </dsp:nvSpPr>
      <dsp:spPr>
        <a:xfrm>
          <a:off x="1192838" y="3520477"/>
          <a:ext cx="1355124" cy="1355124"/>
        </a:xfrm>
        <a:prstGeom prst="ellipse">
          <a:avLst/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1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7" name="AutoShape 2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8" name="AutoShape 3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89" name="AutoShape 4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0" name="AutoShape 5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1" name="AutoShape 6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2" name="AutoShape 7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3" name="AutoShape 8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4" name="AutoShape 9"/>
          <p:cNvSpPr>
            <a:spLocks noChangeArrowheads="1"/>
          </p:cNvSpPr>
          <p:nvPr/>
        </p:nvSpPr>
        <p:spPr bwMode="auto">
          <a:xfrm>
            <a:off x="1" y="1"/>
            <a:ext cx="6761163" cy="99425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5" name="Text Box 10"/>
          <p:cNvSpPr txBox="1">
            <a:spLocks noChangeArrowheads="1"/>
          </p:cNvSpPr>
          <p:nvPr/>
        </p:nvSpPr>
        <p:spPr bwMode="auto">
          <a:xfrm>
            <a:off x="0" y="1"/>
            <a:ext cx="2930422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6" name="Text Box 11"/>
          <p:cNvSpPr txBox="1">
            <a:spLocks noChangeArrowheads="1"/>
          </p:cNvSpPr>
          <p:nvPr/>
        </p:nvSpPr>
        <p:spPr bwMode="auto">
          <a:xfrm>
            <a:off x="3829148" y="1"/>
            <a:ext cx="2930421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6397" name="Rectangle 1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96938" y="744538"/>
            <a:ext cx="4953000" cy="37147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3"/>
          <p:cNvSpPr>
            <a:spLocks noGrp="1" noChangeArrowheads="1"/>
          </p:cNvSpPr>
          <p:nvPr>
            <p:ph type="body"/>
          </p:nvPr>
        </p:nvSpPr>
        <p:spPr bwMode="auto">
          <a:xfrm>
            <a:off x="675639" y="4721815"/>
            <a:ext cx="5395545" cy="445958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522" tIns="47071" rIns="90522" bIns="47071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smtClean="0"/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0" y="9442030"/>
            <a:ext cx="2930422" cy="4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70" tIns="45985" rIns="91970" bIns="45985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3" name="Rectangle 15"/>
          <p:cNvSpPr>
            <a:spLocks noGrp="1" noChangeArrowheads="1"/>
          </p:cNvSpPr>
          <p:nvPr>
            <p:ph type="sldNum"/>
          </p:nvPr>
        </p:nvSpPr>
        <p:spPr bwMode="auto">
          <a:xfrm>
            <a:off x="3829149" y="9442030"/>
            <a:ext cx="2916080" cy="48289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522" tIns="47071" rIns="90522" bIns="47071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ea typeface="DejaVu Sans" charset="0"/>
                <a:cs typeface="DejaVu Sans" charset="0"/>
              </a:defRPr>
            </a:lvl1pPr>
          </a:lstStyle>
          <a:p>
            <a:pPr>
              <a:defRPr/>
            </a:pPr>
            <a:fld id="{541EF661-DDAA-4671-8524-20B9D51BE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702044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531BEB8-449B-4309-B38B-745D4B3D905B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8435" name="Text Box 1"/>
          <p:cNvSpPr txBox="1">
            <a:spLocks noChangeArrowheads="1"/>
          </p:cNvSpPr>
          <p:nvPr/>
        </p:nvSpPr>
        <p:spPr bwMode="auto">
          <a:xfrm>
            <a:off x="3829148" y="9442030"/>
            <a:ext cx="2930421" cy="4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C2DD4184-B43A-48A4-9C0D-7D1649A8A922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1843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70463" cy="3729037"/>
          </a:xfrm>
          <a:solidFill>
            <a:srgbClr val="FFFFFF"/>
          </a:solidFill>
          <a:ln/>
        </p:spPr>
      </p:sp>
      <p:sp>
        <p:nvSpPr>
          <p:cNvPr id="184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5639" y="4721815"/>
            <a:ext cx="5409887" cy="447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3829148" y="9442030"/>
            <a:ext cx="2930421" cy="497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522" tIns="47071" rIns="90522" bIns="47071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F5C0F03-9510-43C4-9D9D-054AEE4FE687}" type="slidenum">
              <a:rPr lang="en-US" altLang="en-US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US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3547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87C-85BB-4C19-8ED0-70D3EBB0F618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645974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322D50E-A6BD-49CA-9366-0D432EAE3DB8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789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4538"/>
            <a:ext cx="4953000" cy="3714750"/>
          </a:xfrm>
          <a:ln/>
        </p:spPr>
      </p:sp>
      <p:sp>
        <p:nvSpPr>
          <p:cNvPr id="3789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7893" name="Slide Number Placeholder 3"/>
          <p:cNvSpPr txBox="1">
            <a:spLocks noGrp="1"/>
          </p:cNvSpPr>
          <p:nvPr/>
        </p:nvSpPr>
        <p:spPr bwMode="auto">
          <a:xfrm>
            <a:off x="3829148" y="9443629"/>
            <a:ext cx="2930421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0" tIns="45985" rIns="91970" bIns="45985"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C22CCB13-B83D-4766-8153-E490FF52E224}" type="slidenum">
              <a:rPr lang="en-US" altLang="en-US" sz="1200"/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40494299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689084F-FFD0-4CA3-8B89-9054E3472223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993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4538"/>
            <a:ext cx="4953000" cy="3714750"/>
          </a:xfrm>
          <a:ln/>
        </p:spPr>
      </p:sp>
      <p:sp>
        <p:nvSpPr>
          <p:cNvPr id="39940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39941" name="Slide Number Placeholder 3"/>
          <p:cNvSpPr txBox="1">
            <a:spLocks noGrp="1"/>
          </p:cNvSpPr>
          <p:nvPr/>
        </p:nvSpPr>
        <p:spPr bwMode="auto">
          <a:xfrm>
            <a:off x="3829148" y="9443629"/>
            <a:ext cx="2930421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0" tIns="45985" rIns="91970" bIns="45985"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5B86C18E-C422-4909-A9FA-7660CFB89C58}" type="slidenum">
              <a:rPr lang="en-US" altLang="en-US" sz="1200"/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22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321177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C6B157-19FA-4AEB-B31E-90276981CDC1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198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70463" cy="3729037"/>
          </a:xfrm>
          <a:solidFill>
            <a:srgbClr val="FFFFFF"/>
          </a:solidFill>
          <a:ln/>
        </p:spPr>
      </p:sp>
      <p:sp>
        <p:nvSpPr>
          <p:cNvPr id="4198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639" y="4721815"/>
            <a:ext cx="5409887" cy="447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7626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87C-85BB-4C19-8ED0-70D3EBB0F618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011134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F7FE586-E732-4AE6-8FD8-AC366E7A0997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4813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4538"/>
            <a:ext cx="4953000" cy="3714750"/>
          </a:xfrm>
          <a:ln/>
        </p:spPr>
      </p:sp>
      <p:sp>
        <p:nvSpPr>
          <p:cNvPr id="48132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48133" name="Slide Number Placeholder 3"/>
          <p:cNvSpPr txBox="1">
            <a:spLocks noGrp="1"/>
          </p:cNvSpPr>
          <p:nvPr/>
        </p:nvSpPr>
        <p:spPr bwMode="auto">
          <a:xfrm>
            <a:off x="3829148" y="9443629"/>
            <a:ext cx="2930421" cy="4972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970" tIns="45985" rIns="91970" bIns="45985" anchor="b"/>
          <a:lstStyle/>
          <a:p>
            <a:pPr algn="r"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fld id="{1F7496D4-35E0-42B7-B532-7ABA651AE548}" type="slidenum">
              <a:rPr lang="en-US" altLang="en-US" sz="1200"/>
              <a:pPr algn="r" eaLnBrk="1" hangingPunct="1"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</a:pPr>
              <a:t>25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1412125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A0266E-81A5-4566-851E-7B741A33ABF9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10547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70463" cy="3729037"/>
          </a:xfrm>
          <a:solidFill>
            <a:srgbClr val="FFFFFF"/>
          </a:solidFill>
          <a:ln/>
        </p:spPr>
      </p:sp>
      <p:sp>
        <p:nvSpPr>
          <p:cNvPr id="10547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639" y="4721815"/>
            <a:ext cx="5409887" cy="447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90166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896938" y="744538"/>
            <a:ext cx="4953000" cy="3714750"/>
          </a:xfrm>
          <a:ln/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830169-F482-4B65-89CD-55C1380B96CD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43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94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09587C7-8653-446C-9304-84903849CDEF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2969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55650"/>
            <a:ext cx="4967288" cy="3725863"/>
          </a:xfrm>
          <a:solidFill>
            <a:srgbClr val="FFFFFF"/>
          </a:solidFill>
          <a:ln/>
        </p:spPr>
      </p:sp>
      <p:sp>
        <p:nvSpPr>
          <p:cNvPr id="2970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639" y="4721815"/>
            <a:ext cx="5408293" cy="44723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04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541EF661-DDAA-4671-8524-20B9D51BEDE6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14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5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29185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89036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48888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908740" indent="-229926" defTabSz="451869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50272" algn="l"/>
                <a:tab pos="902140" algn="l"/>
                <a:tab pos="1354008" algn="l"/>
                <a:tab pos="1805877" algn="l"/>
                <a:tab pos="2257744" algn="l"/>
                <a:tab pos="2709613" algn="l"/>
                <a:tab pos="3161481" algn="l"/>
                <a:tab pos="3613350" algn="l"/>
                <a:tab pos="4065217" algn="l"/>
                <a:tab pos="4517086" algn="l"/>
                <a:tab pos="4968954" algn="l"/>
                <a:tab pos="5420822" algn="l"/>
                <a:tab pos="5872690" algn="l"/>
                <a:tab pos="6324559" algn="l"/>
                <a:tab pos="6776427" algn="l"/>
                <a:tab pos="7228295" algn="l"/>
                <a:tab pos="7680163" algn="l"/>
                <a:tab pos="8132032" algn="l"/>
                <a:tab pos="8583900" algn="l"/>
                <a:tab pos="9035768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6B901CA-2E35-4D4B-B2E4-CED44E4CD08A}" type="slidenum">
              <a:rPr lang="en-US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1747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5350" y="744538"/>
            <a:ext cx="4970463" cy="3729037"/>
          </a:xfrm>
          <a:solidFill>
            <a:srgbClr val="FFFFFF"/>
          </a:solidFill>
          <a:ln/>
        </p:spPr>
      </p:sp>
      <p:sp>
        <p:nvSpPr>
          <p:cNvPr id="317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75639" y="4721815"/>
            <a:ext cx="5409887" cy="4473971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3865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87C-85BB-4C19-8ED0-70D3EBB0F618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049918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87C-85BB-4C19-8ED0-70D3EBB0F618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80508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87C-85BB-4C19-8ED0-70D3EBB0F618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641932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87C-85BB-4C19-8ED0-70D3EBB0F618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681039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96938" y="744538"/>
            <a:ext cx="4953000" cy="3714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A1887C-85BB-4C19-8ED0-70D3EBB0F618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29662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BFE48D-CD06-4C2A-BFF4-7591BF59934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8574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457D5-5A99-4B0B-BCE4-308DDAA34E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4159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9F364-1CD8-4F78-B62C-277810C6FC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38198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5313" cy="1128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5313" cy="2179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2238"/>
            <a:ext cx="8215313" cy="217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75F53-A96C-4663-A13D-B187B4BF75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71011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5313" cy="1128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7BEFE-0145-4183-984B-5BBCE16A5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578965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FD354735-DBC6-49C5-810F-E6251AE016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13388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EFD5C3B4-45AB-4E88-8BCC-D22F64DCB7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61046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A6D077AF-BDE9-4E3C-8687-F9E930B7FE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58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F2D5C3C8-0A61-4CF5-B3B3-6A8950AC00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530508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7F9CD0AC-8777-48F2-9237-AB0932F248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511150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2E4D9836-1FD2-4701-8E1C-FB2A412377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55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2BD954-ABDA-402D-913B-A810E2F769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1177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393BC733-7894-48E3-A022-523E043C8A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01709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CA479D6B-F1F5-4438-9996-E827F26FC3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1059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2909E95A-3A0D-494A-BA7F-CC2B4AFAEB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27148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0F50215D-29E9-43E1-90E3-EC0011B05B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0725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9875" y="274638"/>
            <a:ext cx="2052638" cy="58372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0275" cy="58372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2EA3AE23-AD32-4C01-8A11-D6BB84CE0A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75099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5313" cy="1128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15313" cy="21796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2238"/>
            <a:ext cx="8215313" cy="21796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EAB1C36E-2671-4618-99E3-18E3E7A6F9F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06370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5313" cy="112871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/>
        <p:txBody>
          <a:bodyPr/>
          <a:lstStyle>
            <a:lvl1pPr eaLnBrk="0" hangingPunct="0">
              <a:buSzTx/>
              <a:defRPr/>
            </a:lvl1pPr>
          </a:lstStyle>
          <a:p>
            <a:pPr>
              <a:defRPr/>
            </a:pPr>
            <a:fld id="{0076ECFD-72DB-4718-A37E-FF65EFED1D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77703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0A3F6-5006-4253-B95A-4955BB7E6D4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999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0663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600200"/>
            <a:ext cx="4032250" cy="4511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7164F-A3E7-42AC-A8E6-923169AD23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2789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5F2C6-A08A-4B8D-A4BC-9E03BDAC0B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5477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19EEE-BC6D-4888-9214-735FD1CC65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0830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EBFAEB-96FB-4DF7-A01E-7D4B9949AC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8132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E0B12-F28F-4D22-AB9C-CB81AAD017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5939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B059D2-58F8-4C27-92A9-5ED4CFF290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9413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7534BFF4-9131-400C-8E50-FC1A7923DA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  <p:sldLayoutId id="2147483895" r:id="rId12"/>
    <p:sldLayoutId id="2147483896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15313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title text format</a:t>
            </a:r>
          </a:p>
        </p:txBody>
      </p:sp>
      <p:sp>
        <p:nvSpPr>
          <p:cNvPr id="205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15313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the outline text format</a:t>
            </a:r>
          </a:p>
          <a:p>
            <a:pPr lvl="1"/>
            <a:r>
              <a:rPr lang="en-GB" altLang="en-US" smtClean="0"/>
              <a:t>Second Outline Level</a:t>
            </a:r>
          </a:p>
          <a:p>
            <a:pPr lvl="2"/>
            <a:r>
              <a:rPr lang="en-GB" altLang="en-US" smtClean="0"/>
              <a:t>Third Outline Level</a:t>
            </a:r>
          </a:p>
          <a:p>
            <a:pPr lvl="3"/>
            <a:r>
              <a:rPr lang="en-GB" altLang="en-US" smtClean="0"/>
              <a:t>Fourth Outline Level</a:t>
            </a:r>
          </a:p>
          <a:p>
            <a:pPr lvl="4"/>
            <a:r>
              <a:rPr lang="en-GB" altLang="en-US" smtClean="0"/>
              <a:t>Fifth Outline Level</a:t>
            </a:r>
          </a:p>
          <a:p>
            <a:pPr lvl="4"/>
            <a:r>
              <a:rPr lang="en-GB" altLang="en-US" smtClean="0"/>
              <a:t>Sixth Outline Level</a:t>
            </a:r>
          </a:p>
          <a:p>
            <a:pPr lvl="4"/>
            <a:r>
              <a:rPr lang="en-GB" altLang="en-US" smtClean="0"/>
              <a:t>Seventh Outline Level</a:t>
            </a:r>
          </a:p>
          <a:p>
            <a:pPr lvl="4"/>
            <a:r>
              <a:rPr lang="en-GB" altLang="en-US" smtClean="0"/>
              <a:t>Eighth Outline Level</a:t>
            </a:r>
          </a:p>
          <a:p>
            <a:pPr lvl="4"/>
            <a:r>
              <a:rPr lang="en-GB" altLang="en-US" smtClean="0"/>
              <a:t>Ninth Outline Level</a:t>
            </a: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2053" name="Text Box 4"/>
          <p:cNvSpPr txBox="1">
            <a:spLocks noChangeArrowheads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245225"/>
            <a:ext cx="2119313" cy="46196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eaLnBrk="1" hangingPunct="1">
              <a:buClrTx/>
              <a:buSzPct val="100000"/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FEC215-21FE-403D-8EC5-2C48E3F89F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7" r:id="rId1"/>
    <p:sldLayoutId id="2147483898" r:id="rId2"/>
    <p:sldLayoutId id="2147483899" r:id="rId3"/>
    <p:sldLayoutId id="2147483900" r:id="rId4"/>
    <p:sldLayoutId id="2147483901" r:id="rId5"/>
    <p:sldLayoutId id="2147483902" r:id="rId6"/>
    <p:sldLayoutId id="2147483903" r:id="rId7"/>
    <p:sldLayoutId id="2147483904" r:id="rId8"/>
    <p:sldLayoutId id="2147483905" r:id="rId9"/>
    <p:sldLayoutId id="2147483906" r:id="rId10"/>
    <p:sldLayoutId id="2147483907" r:id="rId11"/>
    <p:sldLayoutId id="2147483908" r:id="rId12"/>
    <p:sldLayoutId id="2147483909" r:id="rId13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roid Sans Fallback" charset="0"/>
          <a:cs typeface="Droid Sans Fallback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academic%20calender%202017%20(second%20%20half).pdf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Undertaking%20by%20Student%20&amp;%20parents%202018.pdf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moodle.apsit.org.in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0" y="4876800"/>
            <a:ext cx="9144000" cy="19812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FF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tIns="0"/>
          <a:lstStyle>
            <a:lvl1pPr marL="26988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26988" algn="l"/>
                <a:tab pos="474663" algn="l"/>
                <a:tab pos="923925" algn="l"/>
                <a:tab pos="1373188" algn="l"/>
                <a:tab pos="1822450" algn="l"/>
                <a:tab pos="2271713" algn="l"/>
                <a:tab pos="2720975" algn="l"/>
                <a:tab pos="3170238" algn="l"/>
                <a:tab pos="3619500" algn="l"/>
                <a:tab pos="4068763" algn="l"/>
                <a:tab pos="4518025" algn="l"/>
                <a:tab pos="4967288" algn="l"/>
                <a:tab pos="5416550" algn="l"/>
                <a:tab pos="5865813" algn="l"/>
                <a:tab pos="6315075" algn="l"/>
                <a:tab pos="6764338" algn="l"/>
                <a:tab pos="7213600" algn="l"/>
                <a:tab pos="7662863" algn="l"/>
                <a:tab pos="8112125" algn="l"/>
                <a:tab pos="8561388" algn="l"/>
                <a:tab pos="9010650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ts val="425"/>
              </a:spcBef>
              <a:buClrTx/>
              <a:buFontTx/>
              <a:buNone/>
            </a:pPr>
            <a:endParaRPr lang="en-US" altLang="en-US" sz="1700" b="1">
              <a:solidFill>
                <a:srgbClr val="002554"/>
              </a:solidFill>
            </a:endParaRPr>
          </a:p>
          <a:p>
            <a:pPr algn="ctr" eaLnBrk="1" hangingPunct="1">
              <a:spcBef>
                <a:spcPts val="425"/>
              </a:spcBef>
              <a:buClrTx/>
              <a:buFontTx/>
              <a:buNone/>
            </a:pPr>
            <a:r>
              <a:rPr lang="en-US" altLang="en-US" sz="1700" b="1">
                <a:solidFill>
                  <a:srgbClr val="002554"/>
                </a:solidFill>
              </a:rPr>
              <a:t>PARSHVANATH CHARITABLE TRUST’S</a:t>
            </a:r>
          </a:p>
          <a:p>
            <a:pPr algn="ctr" eaLnBrk="1" hangingPunct="1">
              <a:spcBef>
                <a:spcPts val="650"/>
              </a:spcBef>
              <a:buClrTx/>
              <a:buFontTx/>
              <a:buNone/>
            </a:pPr>
            <a:r>
              <a:rPr lang="en-US" altLang="en-US" sz="3600" b="1">
                <a:solidFill>
                  <a:srgbClr val="002554"/>
                </a:solidFill>
              </a:rPr>
              <a:t>A.P SHAH INSTITUTE OF TECHNOLOGY</a:t>
            </a:r>
            <a:r>
              <a:rPr lang="en-US" altLang="en-US" sz="4000" b="1">
                <a:solidFill>
                  <a:srgbClr val="002554"/>
                </a:solidFill>
              </a:rPr>
              <a:t> </a:t>
            </a:r>
          </a:p>
          <a:p>
            <a:pPr algn="ctr" eaLnBrk="1" hangingPunct="1">
              <a:spcBef>
                <a:spcPts val="475"/>
              </a:spcBef>
              <a:buClrTx/>
              <a:buFontTx/>
              <a:buNone/>
            </a:pPr>
            <a:r>
              <a:rPr lang="en-US" altLang="en-US" sz="1900" b="1">
                <a:solidFill>
                  <a:srgbClr val="002554"/>
                </a:solidFill>
              </a:rPr>
              <a:t>Kasarvadavli, Ghodbunder Road,Thane-400615</a:t>
            </a:r>
          </a:p>
          <a:p>
            <a:pPr eaLnBrk="1" hangingPunct="1">
              <a:lnSpc>
                <a:spcPct val="80000"/>
              </a:lnSpc>
              <a:spcBef>
                <a:spcPct val="0"/>
              </a:spcBef>
              <a:buClrTx/>
              <a:buFontTx/>
              <a:buNone/>
            </a:pPr>
            <a:endParaRPr lang="en-US" altLang="en-US" sz="1900" b="1">
              <a:solidFill>
                <a:srgbClr val="002554"/>
              </a:solidFill>
            </a:endParaRP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900">
                <a:solidFill>
                  <a:srgbClr val="002554"/>
                </a:solidFill>
              </a:rPr>
              <a:t> </a:t>
            </a:r>
          </a:p>
        </p:txBody>
      </p:sp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525" y="287338"/>
            <a:ext cx="6524625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1"/>
          <p:cNvSpPr txBox="1">
            <a:spLocks noChangeArrowheads="1"/>
          </p:cNvSpPr>
          <p:nvPr/>
        </p:nvSpPr>
        <p:spPr bwMode="auto">
          <a:xfrm>
            <a:off x="0" y="2286000"/>
            <a:ext cx="9144000" cy="19050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 w="9360" cap="sq">
            <a:solidFill>
              <a:srgbClr val="00FFFF"/>
            </a:solidFill>
            <a:miter lim="800000"/>
            <a:headEnd/>
            <a:tailEnd/>
          </a:ln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>
                <a:solidFill>
                  <a:srgbClr val="FF0000"/>
                </a:solidFill>
              </a:rPr>
              <a:t>Course /Academic Record File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IN" dirty="0" smtClean="0"/>
              <a:t>Course File to be Maintained on Moodle Server and Hard Copy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IN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244550"/>
              </p:ext>
            </p:extLst>
          </p:nvPr>
        </p:nvGraphicFramePr>
        <p:xfrm>
          <a:off x="152400" y="1600199"/>
          <a:ext cx="4267200" cy="443627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1710"/>
                <a:gridCol w="3685490"/>
              </a:tblGrid>
              <a:tr h="576715">
                <a:tc>
                  <a:txBody>
                    <a:bodyPr/>
                    <a:lstStyle/>
                    <a:p>
                      <a:r>
                        <a:rPr lang="en-IN" sz="1400" dirty="0" err="1" smtClean="0"/>
                        <a:t>Sr.No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1400" dirty="0" smtClean="0"/>
                        <a:t>Topics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 Institute  Academic Calendar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Departmental  Academic Calendar </a:t>
                      </a:r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Syllabus of the subject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Individual Time Table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Course Objectives </a:t>
                      </a:r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Course Outcomes ( COs ) </a:t>
                      </a:r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CO-PO Matrix </a:t>
                      </a:r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Curriculum Gap if any</a:t>
                      </a:r>
                    </a:p>
                  </a:txBody>
                  <a:tcPr marL="68580" marR="68580" marT="34290" marB="34290"/>
                </a:tc>
              </a:tr>
              <a:tr h="576715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Action proposed to bridge the curriculum gap </a:t>
                      </a:r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10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Teaching Plan</a:t>
                      </a:r>
                    </a:p>
                  </a:txBody>
                  <a:tcPr marL="68580" marR="68580" marT="34290" marB="34290"/>
                </a:tc>
              </a:tr>
              <a:tr h="328284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University Question Papers</a:t>
                      </a: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153023"/>
              </p:ext>
            </p:extLst>
          </p:nvPr>
        </p:nvGraphicFramePr>
        <p:xfrm>
          <a:off x="4724400" y="1600199"/>
          <a:ext cx="4267200" cy="4456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1230"/>
                <a:gridCol w="3625970"/>
              </a:tblGrid>
              <a:tr h="57627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Sr. No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400" dirty="0" smtClean="0"/>
                        <a:t>Topics</a:t>
                      </a:r>
                    </a:p>
                  </a:txBody>
                  <a:tcPr marL="68580" marR="68580" marT="34290" marB="34290"/>
                </a:tc>
              </a:tr>
              <a:tr h="328035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Internal Assessment Plan</a:t>
                      </a:r>
                    </a:p>
                  </a:txBody>
                  <a:tcPr marL="68580" marR="68580" marT="34290" marB="34290"/>
                </a:tc>
              </a:tr>
              <a:tr h="328035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UT papers and its Solutions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45968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14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Lab Manual </a:t>
                      </a:r>
                    </a:p>
                  </a:txBody>
                  <a:tcPr marL="68580" marR="68580" marT="34290" marB="34290"/>
                </a:tc>
              </a:tr>
              <a:tr h="459689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15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Lab Plan </a:t>
                      </a:r>
                    </a:p>
                  </a:txBody>
                  <a:tcPr marL="68580" marR="68580" marT="34290" marB="34290"/>
                </a:tc>
              </a:tr>
              <a:tr h="328035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16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Reference Books/ Material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57627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17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Innovative / Additional teaching techniques / tools to be used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576278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18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Result Analysis of Last 3 years of the said Subject 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824521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19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Result Analysis of UTs.</a:t>
                      </a:r>
                      <a:endParaRPr lang="en-IN" sz="1400" dirty="0" smtClean="0"/>
                    </a:p>
                    <a:p>
                      <a:endParaRPr lang="en-IN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85296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32658"/>
            <a:ext cx="9144000" cy="1632857"/>
          </a:xfrm>
        </p:spPr>
        <p:txBody>
          <a:bodyPr/>
          <a:lstStyle/>
          <a:p>
            <a:r>
              <a:rPr lang="en-IN" b="1" dirty="0"/>
              <a:t> </a:t>
            </a:r>
            <a:r>
              <a:rPr lang="en-IN" b="1" dirty="0">
                <a:solidFill>
                  <a:schemeClr val="tx1"/>
                </a:solidFill>
              </a:rPr>
              <a:t>Files to be maintained by all Departments </a:t>
            </a:r>
            <a:endParaRPr lang="en-IN" dirty="0">
              <a:solidFill>
                <a:schemeClr val="tx1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07034" y="2556429"/>
          <a:ext cx="8727775" cy="31927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1531"/>
                <a:gridCol w="4159834"/>
                <a:gridCol w="1234466"/>
                <a:gridCol w="2181944"/>
              </a:tblGrid>
              <a:tr h="2781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File Number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Name of the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Type of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Contents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130302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1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Vision, Mission &amp; PEO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Normal 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Vision.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Mission.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PEOs.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Process for Formulation 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Dissemination.</a:t>
                      </a:r>
                    </a:p>
                    <a:p>
                      <a:endParaRPr lang="en-IN" sz="1400" dirty="0"/>
                    </a:p>
                  </a:txBody>
                  <a:tcPr marL="68580" marR="68580" marT="34290" marB="34290"/>
                </a:tc>
              </a:tr>
              <a:tr h="130302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2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 Outcomes 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POs 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PSOs.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Syllabus ( 2</a:t>
                      </a:r>
                      <a:r>
                        <a:rPr lang="en-IN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nd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to 4</a:t>
                      </a:r>
                      <a:r>
                        <a:rPr lang="en-IN" sz="1400" kern="1200" baseline="30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year).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Curriculum Gap Identification ( Process).</a:t>
                      </a:r>
                    </a:p>
                    <a:p>
                      <a:endParaRPr lang="en-IN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253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226444" y="958393"/>
          <a:ext cx="8611318" cy="5523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6166"/>
                <a:gridCol w="3136526"/>
                <a:gridCol w="1624778"/>
                <a:gridCol w="2713848"/>
              </a:tblGrid>
              <a:tr h="2781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File Number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Name of the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Type of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Contents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274320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3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Teaching Learning Process 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Academic Calendar (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</a:t>
                      </a:r>
                      <a:r>
                        <a:rPr lang="en-IN" sz="14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Dept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Identification of Brighter &amp; Weaker students 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Evaluation &amp; Assessment Process  with scoring rubrics 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Quality of Question Paper.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Assignments with rubrics .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Mini Project 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210978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Student Project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Process </a:t>
                      </a:r>
                      <a:r>
                        <a:rPr lang="en-IN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IN" sz="1400" kern="50" dirty="0" smtClean="0">
                        <a:effectLst/>
                        <a:latin typeface="Times New Roman" panose="02020603050405020304" pitchFamily="18" charset="0"/>
                        <a:ea typeface="Droid Sans Fallback"/>
                        <a:cs typeface="DejaVu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Industry Interaction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Industry.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 Internship/Summer Training.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IN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IN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IN" sz="14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IN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6194" marR="26194" marT="26194" marB="261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0152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395737" y="857250"/>
          <a:ext cx="8448496" cy="55073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684"/>
                <a:gridCol w="3243557"/>
                <a:gridCol w="1607918"/>
                <a:gridCol w="2482337"/>
              </a:tblGrid>
              <a:tr h="48006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File Number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Name of the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Type of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Contents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19040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5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Course Outcomes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Cos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CO&amp;PO Mapping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CO&amp;PSO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Mapping </a:t>
                      </a:r>
                      <a:endParaRPr lang="en-IN" sz="1400" kern="50" dirty="0">
                        <a:effectLst/>
                        <a:latin typeface="Times New Roman" panose="02020603050405020304" pitchFamily="18" charset="0"/>
                        <a:ea typeface="Droid Sans Fallback"/>
                        <a:cs typeface="DejaVu San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Attainment of Course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Outcomes    </a:t>
                      </a: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( Process)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Mapping </a:t>
                      </a: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with Set CO Attainment Targets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.</a:t>
                      </a:r>
                      <a:endParaRPr lang="en-IN" sz="1400" kern="50" dirty="0">
                        <a:effectLst/>
                        <a:latin typeface="Times New Roman" panose="02020603050405020304" pitchFamily="18" charset="0"/>
                        <a:ea typeface="Droid Sans Fallback"/>
                        <a:cs typeface="DejaVu Sans"/>
                      </a:endParaRPr>
                    </a:p>
                  </a:txBody>
                  <a:tcPr marL="26194" marR="26194" marT="26194" marB="26194"/>
                </a:tc>
              </a:tr>
              <a:tr h="29327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6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Student Record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Student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Record </a:t>
                      </a: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( Admission).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Enrolment </a:t>
                      </a: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Ratio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Success Ratio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Placement Details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Higher Education Details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Entrepreneurship </a:t>
                      </a: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Professional Society Activity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Student Achievements </a:t>
                      </a:r>
                      <a:endParaRPr lang="en-IN" sz="1400" kern="50" dirty="0">
                        <a:effectLst/>
                        <a:latin typeface="Times New Roman" panose="02020603050405020304" pitchFamily="18" charset="0"/>
                        <a:ea typeface="Droid Sans Fallback"/>
                        <a:cs typeface="DejaVu Sans"/>
                      </a:endParaRPr>
                    </a:p>
                  </a:txBody>
                  <a:tcPr marL="26194" marR="26194" marT="26194" marB="261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78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22926" y="944113"/>
          <a:ext cx="8766596" cy="51330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649"/>
                <a:gridCol w="1644950"/>
                <a:gridCol w="2193266"/>
                <a:gridCol w="2736731"/>
              </a:tblGrid>
              <a:tr h="2781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File Number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Name of the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Type of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Contents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23155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7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Faculty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Faculty Details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Student Faculty Ratio(SFR).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Faculty Cadre Ratio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Faculty Retension.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Teachinmg Innovation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FDP/STTP.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Sponsored Research/Consultancy.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Faculty Performance.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Visiting/Adjunct Faculty.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</a:txBody>
                  <a:tcPr marL="26194" marR="26194" marT="26194" marB="26194"/>
                </a:tc>
              </a:tr>
              <a:tr h="87534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8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Lab Records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Lab Info.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Additional Facility.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Project Lab.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Lab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Maintenance </a:t>
                      </a: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&amp; Ambience.</a:t>
                      </a:r>
                    </a:p>
                  </a:txBody>
                  <a:tcPr marL="26194" marR="26194" marT="26194" marB="26194"/>
                </a:tc>
              </a:tr>
              <a:tr h="1492568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9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5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Audits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5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Result Analysis ( Mapping with PO &amp; PSOs).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Academic Audit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Improvement in Placements &amp; Higher Education.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Quality of Admitted Students</a:t>
                      </a:r>
                      <a:r>
                        <a:rPr lang="en-IN" sz="1400" kern="5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.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en-IN" sz="1400" kern="50" dirty="0">
                        <a:solidFill>
                          <a:schemeClr val="dk1"/>
                        </a:solidFill>
                        <a:effectLst/>
                        <a:latin typeface="Times New Roman" panose="02020603050405020304" pitchFamily="18" charset="0"/>
                        <a:ea typeface="Droid Sans Fallback"/>
                        <a:cs typeface="DejaVu Sans"/>
                      </a:endParaRPr>
                    </a:p>
                  </a:txBody>
                  <a:tcPr marL="26194" marR="26194" marT="26194" marB="261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363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/>
          </p:nvPr>
        </p:nvGraphicFramePr>
        <p:xfrm>
          <a:off x="168215" y="1144677"/>
          <a:ext cx="8766596" cy="3212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1649"/>
                <a:gridCol w="1644950"/>
                <a:gridCol w="2193266"/>
                <a:gridCol w="2736731"/>
              </a:tblGrid>
              <a:tr h="278130"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File Number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Name of the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Type of File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IN" sz="1400" dirty="0" smtClean="0"/>
                        <a:t>Contents</a:t>
                      </a:r>
                      <a:endParaRPr lang="en-IN" sz="1400" dirty="0"/>
                    </a:p>
                  </a:txBody>
                  <a:tcPr marL="68580" marR="68580" marT="34290" marB="34290"/>
                </a:tc>
              </a:tr>
              <a:tr h="463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10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Mentoring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Mentoring Records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en-IN" sz="1400" kern="50" dirty="0">
                        <a:effectLst/>
                        <a:latin typeface="Times New Roman" panose="02020603050405020304" pitchFamily="18" charset="0"/>
                        <a:ea typeface="Droid Sans Fallback"/>
                        <a:cs typeface="DejaVu Sans"/>
                      </a:endParaRPr>
                    </a:p>
                  </a:txBody>
                  <a:tcPr marL="26194" marR="26194" marT="26194" marB="26194"/>
                </a:tc>
              </a:tr>
              <a:tr h="108108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11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Feedbacks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Feedback Analysis &amp; Corrective Measures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Feedback on Facilities.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Self Learning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</a:txBody>
                  <a:tcPr marL="26194" marR="26194" marT="26194" marB="26194"/>
                </a:tc>
              </a:tr>
              <a:tr h="12868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12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 Student Training  Activities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Box </a:t>
                      </a:r>
                    </a:p>
                  </a:txBody>
                  <a:tcPr marL="26194" marR="26194" marT="26194" marB="26194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Carrier Guidance 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Facilities Provided by Inst.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EDC cell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Co-curricular &amp; Extra-Curricular </a:t>
                      </a:r>
                      <a:r>
                        <a:rPr lang="en-IN" sz="1400" kern="50" dirty="0" smtClean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Activities </a:t>
                      </a: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400" kern="50" dirty="0">
                          <a:effectLst/>
                          <a:latin typeface="Times New Roman" panose="02020603050405020304" pitchFamily="18" charset="0"/>
                          <a:ea typeface="Droid Sans Fallback"/>
                          <a:cs typeface="DejaVu Sans"/>
                        </a:rPr>
                        <a:t> </a:t>
                      </a:r>
                    </a:p>
                  </a:txBody>
                  <a:tcPr marL="26194" marR="26194" marT="26194" marB="26194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4399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514600"/>
            <a:ext cx="8215313" cy="1128712"/>
          </a:xfrm>
        </p:spPr>
        <p:txBody>
          <a:bodyPr/>
          <a:lstStyle/>
          <a:p>
            <a:r>
              <a:rPr lang="en-IN" dirty="0" smtClean="0">
                <a:hlinkClick r:id="rId2" action="ppaction://hlinkfile"/>
              </a:rPr>
              <a:t>Academic Calendar</a:t>
            </a:r>
            <a:r>
              <a:rPr lang="en-IN" dirty="0" smtClean="0"/>
              <a:t/>
            </a:r>
            <a:br>
              <a:rPr lang="en-IN" dirty="0" smtClean="0"/>
            </a:br>
            <a:r>
              <a:rPr lang="en-IN" dirty="0" smtClean="0"/>
              <a:t/>
            </a:r>
            <a:br>
              <a:rPr lang="en-IN" dirty="0" smtClean="0"/>
            </a:br>
            <a:r>
              <a:rPr lang="en-IN" sz="2800" b="1" dirty="0"/>
              <a:t>Second Half 2018 (SE, TE &amp; BE only)</a:t>
            </a:r>
            <a:r>
              <a:rPr lang="en-IN" sz="2800" dirty="0"/>
              <a:t/>
            </a:r>
            <a:br>
              <a:rPr lang="en-IN" sz="2800" dirty="0"/>
            </a:br>
            <a:r>
              <a:rPr lang="en-IN" sz="2800" b="1" dirty="0"/>
              <a:t>Academic Calendar</a:t>
            </a:r>
            <a:r>
              <a:rPr lang="en-IN" dirty="0"/>
              <a:t/>
            </a:r>
            <a:br>
              <a:rPr lang="en-IN" dirty="0"/>
            </a:b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87931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967696"/>
              </p:ext>
            </p:extLst>
          </p:nvPr>
        </p:nvGraphicFramePr>
        <p:xfrm>
          <a:off x="457200" y="152396"/>
          <a:ext cx="8305799" cy="65532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6826"/>
                <a:gridCol w="1479952"/>
                <a:gridCol w="1539322"/>
                <a:gridCol w="4249699"/>
              </a:tblGrid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Sr.No.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Date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Activity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59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06-07-2018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Friday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Display of Time Table &amp; submission of Teaching plan on Moodle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2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09-07-2018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Monday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Commencement of Term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5993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3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06-08-2018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Monday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Founder’s 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6390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4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10-08-2018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Friday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Display of Attendance &amp; 1</a:t>
                      </a:r>
                      <a:r>
                        <a:rPr lang="en-IN" sz="1200" kern="0" baseline="30000">
                          <a:effectLst/>
                        </a:rPr>
                        <a:t>st</a:t>
                      </a:r>
                      <a:r>
                        <a:rPr lang="en-IN" sz="1200" kern="0">
                          <a:effectLst/>
                        </a:rPr>
                        <a:t> defaulter list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5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15-08-2018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Wednesday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Holiday - Independence Day Celebration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6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17-08-2018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Friday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Holiday - Parsi New Year Day (Pateti)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7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22-08-2018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Wednesday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Holiday- Bakri Eid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03-09-2018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Monday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Holiday - Janmastami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9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08-09-2018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Saturday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Working Day – Compensation for Diwali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826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10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10-09-2018 </a:t>
                      </a:r>
                      <a:endParaRPr lang="en-IN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To </a:t>
                      </a:r>
                      <a:endParaRPr lang="en-IN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12-09-2018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Monday </a:t>
                      </a:r>
                      <a:endParaRPr lang="en-IN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To </a:t>
                      </a:r>
                      <a:endParaRPr lang="en-IN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Wednesday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Term Test I &amp; Academic Review - I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11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11-09-2018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Tuesday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Display of Attendance &amp; 2</a:t>
                      </a:r>
                      <a:r>
                        <a:rPr lang="en-IN" sz="1200" kern="0" baseline="30000">
                          <a:effectLst/>
                        </a:rPr>
                        <a:t>nd</a:t>
                      </a:r>
                      <a:r>
                        <a:rPr lang="en-IN" sz="1200" kern="0">
                          <a:effectLst/>
                        </a:rPr>
                        <a:t> defaulter list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12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13-09-2018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Thursday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Ganesh Chaturthi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82621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13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13-09-2018 To </a:t>
                      </a:r>
                      <a:endParaRPr lang="en-IN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17-09-2018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Thursday</a:t>
                      </a:r>
                      <a:endParaRPr lang="en-IN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To</a:t>
                      </a:r>
                      <a:endParaRPr lang="en-IN" sz="11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Monday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Mid-term Vacation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  <a:tr h="30629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14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21-09-2018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200" kern="0">
                          <a:effectLst/>
                        </a:rPr>
                        <a:t>Friday</a:t>
                      </a:r>
                      <a:endParaRPr lang="en-IN" sz="11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200" kern="0" dirty="0" err="1">
                          <a:effectLst/>
                        </a:rPr>
                        <a:t>Mohoram</a:t>
                      </a:r>
                      <a:endParaRPr lang="en-IN" sz="1100" kern="50" dirty="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5633" marR="65633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619612"/>
              </p:ext>
            </p:extLst>
          </p:nvPr>
        </p:nvGraphicFramePr>
        <p:xfrm>
          <a:off x="457200" y="76200"/>
          <a:ext cx="8215312" cy="658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25530"/>
                <a:gridCol w="1463828"/>
                <a:gridCol w="1522552"/>
                <a:gridCol w="4203402"/>
              </a:tblGrid>
              <a:tr h="283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 dirty="0" err="1">
                          <a:effectLst/>
                        </a:rPr>
                        <a:t>Sr.No</a:t>
                      </a:r>
                      <a:r>
                        <a:rPr lang="en-IN" sz="1300" kern="0" dirty="0">
                          <a:effectLst/>
                        </a:rPr>
                        <a:t>.</a:t>
                      </a:r>
                      <a:endParaRPr lang="en-IN" sz="1200" kern="50" dirty="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Date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Activity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52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15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22-09-2018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Saturday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Working Day – Compensation for Diwali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28333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16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02-10-2018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Tuesday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Mahatma Gandhi Jayanti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79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17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08-10-2018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To 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10-10-2018 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Monday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To 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Wednesday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Term Test II &amp; Academic Review - II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5279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12-10-2018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Friday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Display of Attendance &amp;  3</a:t>
                      </a:r>
                      <a:r>
                        <a:rPr lang="en-IN" sz="1300" kern="0" baseline="30000">
                          <a:effectLst/>
                        </a:rPr>
                        <a:t>rd</a:t>
                      </a:r>
                      <a:r>
                        <a:rPr lang="en-IN" sz="1300" kern="0">
                          <a:effectLst/>
                        </a:rPr>
                        <a:t> defaulter list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79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19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 dirty="0">
                          <a:effectLst/>
                        </a:rPr>
                        <a:t>15-10-2018 To </a:t>
                      </a:r>
                      <a:endParaRPr lang="en-IN" sz="1200" kern="5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 dirty="0">
                          <a:effectLst/>
                        </a:rPr>
                        <a:t>19-10-2018</a:t>
                      </a:r>
                      <a:endParaRPr lang="en-IN" sz="1200" kern="50" dirty="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Monday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To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Friday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Submission for all subjects and Backlog term tests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57891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20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17-10-2018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Wednesday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End Semester Academic Review by Department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2996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21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18-10-2018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Thursday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Garba Celebration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3388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22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 dirty="0">
                          <a:effectLst/>
                        </a:rPr>
                        <a:t>19-10-2018</a:t>
                      </a:r>
                      <a:endParaRPr lang="en-IN" sz="1200" kern="50" dirty="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Friday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Holiday- Dasera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81325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23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22-10-2018 To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03-11-2018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Monday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To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Saturday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Commencement of University Practical - Oral examination (Tentative)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7919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24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05-11-2018 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To 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09-11-2018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Monday 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to </a:t>
                      </a:r>
                      <a:endParaRPr lang="en-IN" sz="1200" kern="5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Friday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Diwali Vacation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  <a:tr h="5544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25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20-11-2018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IN" sz="1300" kern="0">
                          <a:effectLst/>
                        </a:rPr>
                        <a:t>Tuesday onwards</a:t>
                      </a:r>
                      <a:endParaRPr lang="en-IN" sz="1200" kern="5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IN" sz="1300" kern="0" dirty="0">
                          <a:effectLst/>
                        </a:rPr>
                        <a:t>Commencement of University Theory Examination (Tentative)</a:t>
                      </a:r>
                      <a:endParaRPr lang="en-IN" sz="1200" kern="50" dirty="0">
                        <a:effectLst/>
                        <a:latin typeface="Tinos"/>
                        <a:ea typeface="Droid Sans"/>
                        <a:cs typeface="DejaVu Sans"/>
                      </a:endParaRPr>
                    </a:p>
                  </a:txBody>
                  <a:tcPr marL="66186" marR="66186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22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lIns="0" tIns="0" rIns="0" bIns="0" anchor="ctr"/>
          <a:lstStyle/>
          <a:p>
            <a:pPr algn="ctr" eaLnBrk="1" hangingPunct="1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4400" b="1" dirty="0">
                <a:solidFill>
                  <a:srgbClr val="00664D"/>
                </a:solidFill>
                <a:latin typeface="Arial" charset="0"/>
                <a:ea typeface="+mn-ea"/>
                <a:cs typeface="+mn-cs"/>
              </a:rPr>
              <a:t>Courses</a:t>
            </a:r>
          </a:p>
        </p:txBody>
      </p:sp>
      <p:sp>
        <p:nvSpPr>
          <p:cNvPr id="28677" name="Text Box 76"/>
          <p:cNvSpPr txBox="1">
            <a:spLocks noChangeArrowheads="1"/>
          </p:cNvSpPr>
          <p:nvPr/>
        </p:nvSpPr>
        <p:spPr bwMode="auto">
          <a:xfrm>
            <a:off x="425450" y="6470650"/>
            <a:ext cx="8086725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en-US" altLang="en-US" sz="1400" b="1">
                <a:solidFill>
                  <a:srgbClr val="7878DE"/>
                </a:solidFill>
                <a:latin typeface="Times New Roman" panose="02020603050405020304" pitchFamily="18" charset="0"/>
                <a:ea typeface="DejaVu Sans" charset="0"/>
                <a:cs typeface="DejaVu Sans" charset="0"/>
              </a:rPr>
              <a:t>A. P.  SHAH INSTITUTE OF TECHNOLOGY, THANE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990600" y="1295400"/>
          <a:ext cx="7162800" cy="3962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3955"/>
                <a:gridCol w="3611245"/>
                <a:gridCol w="2387600"/>
              </a:tblGrid>
              <a:tr h="1016829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Sr</a:t>
                      </a:r>
                      <a:r>
                        <a:rPr lang="en-US" sz="1800" dirty="0" smtClean="0"/>
                        <a:t>  No.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Name</a:t>
                      </a:r>
                      <a:r>
                        <a:rPr lang="en-US" sz="1800" baseline="0" dirty="0" smtClean="0"/>
                        <a:t> of  Course(Branch)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 Intake Capacity</a:t>
                      </a:r>
                      <a:endParaRPr lang="en-US" sz="1800" dirty="0"/>
                    </a:p>
                  </a:txBody>
                  <a:tcPr/>
                </a:tc>
              </a:tr>
              <a:tr h="589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Computer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</a:tr>
              <a:tr h="589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I.T,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</a:tr>
              <a:tr h="589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EXTC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60</a:t>
                      </a:r>
                      <a:endParaRPr lang="en-US" sz="1800" dirty="0"/>
                    </a:p>
                  </a:txBody>
                  <a:tcPr/>
                </a:tc>
              </a:tr>
              <a:tr h="589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4.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Mechanical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/>
                </a:tc>
              </a:tr>
              <a:tr h="589114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5.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Civil </a:t>
                      </a:r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120</a:t>
                      </a:r>
                      <a:endParaRPr lang="en-US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285894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09598" y="2133600"/>
          <a:ext cx="7924801" cy="3432048"/>
        </p:xfrm>
        <a:graphic>
          <a:graphicData uri="http://schemas.openxmlformats.org/drawingml/2006/table">
            <a:tbl>
              <a:tblPr/>
              <a:tblGrid>
                <a:gridCol w="1143002"/>
                <a:gridCol w="2286000"/>
                <a:gridCol w="1600200"/>
                <a:gridCol w="1310124"/>
                <a:gridCol w="1585475"/>
              </a:tblGrid>
              <a:tr h="1716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 err="1">
                          <a:latin typeface="Calibri"/>
                          <a:ea typeface="Times New Roman"/>
                          <a:cs typeface="Mangal"/>
                        </a:rPr>
                        <a:t>Sr</a:t>
                      </a:r>
                      <a:r>
                        <a:rPr lang="en-IN" sz="2400" b="1" dirty="0">
                          <a:latin typeface="Calibri"/>
                          <a:ea typeface="Times New Roman"/>
                          <a:cs typeface="Mangal"/>
                        </a:rPr>
                        <a:t> No.</a:t>
                      </a:r>
                      <a:endParaRPr lang="en-IN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Times New Roman"/>
                          <a:cs typeface="Mangal"/>
                        </a:rPr>
                        <a:t>Theory/Practical Topic Planned</a:t>
                      </a:r>
                      <a:endParaRPr lang="en-IN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Times New Roman"/>
                          <a:cs typeface="Mangal"/>
                        </a:rPr>
                        <a:t>Objectives</a:t>
                      </a:r>
                      <a:endParaRPr lang="en-IN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Times New Roman"/>
                          <a:cs typeface="Mangal"/>
                        </a:rPr>
                        <a:t>Planed Date</a:t>
                      </a:r>
                      <a:endParaRPr lang="en-IN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latin typeface="Calibri"/>
                          <a:ea typeface="Times New Roman"/>
                          <a:cs typeface="Mangal"/>
                        </a:rPr>
                        <a:t>Actual Date of Coverage</a:t>
                      </a:r>
                      <a:endParaRPr lang="en-IN" sz="24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 dirty="0">
                          <a:latin typeface="Calibri"/>
                          <a:ea typeface="Times New Roman"/>
                          <a:cs typeface="Mangal"/>
                        </a:rPr>
                        <a:t>1</a:t>
                      </a: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>
                          <a:latin typeface="Calibri"/>
                          <a:ea typeface="Times New Roman"/>
                          <a:cs typeface="Mangal"/>
                        </a:rPr>
                        <a:t>2</a:t>
                      </a:r>
                      <a:endParaRPr lang="en-IN" sz="2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720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800" b="1">
                          <a:latin typeface="Calibri"/>
                          <a:ea typeface="Times New Roman"/>
                          <a:cs typeface="Mangal"/>
                        </a:rPr>
                        <a:t>3</a:t>
                      </a:r>
                      <a:endParaRPr lang="en-IN" sz="280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dirty="0">
                        <a:latin typeface="Calibri"/>
                        <a:ea typeface="Times New Roman"/>
                        <a:cs typeface="Mang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-381000"/>
            <a:ext cx="9144000" cy="17543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Mangal" pitchFamily="18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Mangal" pitchFamily="18" charset="0"/>
              </a:rPr>
              <a:t>Teaching Plan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646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gradFill flip="none">
            <a:gsLst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>
              <a:fillToRect l="50000" t="50000" r="50000" b="50000"/>
            </a:path>
            <a:tileRect/>
          </a:gradFill>
          <a:ln cap="rnd">
            <a:solidFill>
              <a:schemeClr val="accent1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>
                <a:latin typeface="Cambria" pitchFamily="18" charset="0"/>
              </a:rPr>
              <a:t>Student Attendance Report</a:t>
            </a:r>
            <a:endParaRPr lang="en-US" sz="4300" kern="1200" dirty="0">
              <a:solidFill>
                <a:srgbClr val="CC3399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686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00313"/>
            <a:ext cx="7239000" cy="435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0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0"/>
            <a:ext cx="8572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gradFill flip="none">
            <a:gsLst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>
              <a:fillToRect l="50000" t="50000" r="50000" b="50000"/>
            </a:path>
            <a:tileRect/>
          </a:gradFill>
          <a:ln cap="rnd">
            <a:solidFill>
              <a:schemeClr val="accent1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>
                <a:latin typeface="Cambria" pitchFamily="18" charset="0"/>
              </a:rPr>
              <a:t>   Report of Lecture/Practical Missed</a:t>
            </a:r>
            <a:endParaRPr lang="en-US" sz="4300" kern="1200" dirty="0">
              <a:solidFill>
                <a:srgbClr val="CC3399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38917" name="Picture 1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362200"/>
            <a:ext cx="9144000" cy="4495800"/>
          </a:xfrm>
        </p:spPr>
      </p:pic>
      <p:pic>
        <p:nvPicPr>
          <p:cNvPr id="38918" name="Picture 2" descr="Hom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428750"/>
            <a:ext cx="8572500" cy="130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1"/>
          <p:cNvSpPr txBox="1">
            <a:spLocks noChangeArrowheads="1"/>
          </p:cNvSpPr>
          <p:nvPr/>
        </p:nvSpPr>
        <p:spPr bwMode="auto">
          <a:xfrm>
            <a:off x="0" y="0"/>
            <a:ext cx="9144000" cy="1371600"/>
          </a:xfrm>
          <a:prstGeom prst="rect">
            <a:avLst/>
          </a:prstGeom>
          <a:gradFill rotWithShape="0">
            <a:gsLst>
              <a:gs pos="0">
                <a:srgbClr val="007600"/>
              </a:gs>
              <a:gs pos="50000">
                <a:srgbClr val="00FF00"/>
              </a:gs>
              <a:gs pos="100000">
                <a:srgbClr val="0076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400" dirty="0"/>
              <a:t>Class Advisors</a:t>
            </a:r>
          </a:p>
        </p:txBody>
      </p:sp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0" y="1600200"/>
            <a:ext cx="91440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328613" indent="-328613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32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8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4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328613" algn="l"/>
                <a:tab pos="776288" algn="l"/>
                <a:tab pos="1225550" algn="l"/>
                <a:tab pos="1674813" algn="l"/>
                <a:tab pos="2124075" algn="l"/>
                <a:tab pos="2573338" algn="l"/>
                <a:tab pos="3022600" algn="l"/>
                <a:tab pos="3471863" algn="l"/>
                <a:tab pos="3921125" algn="l"/>
                <a:tab pos="4370388" algn="l"/>
                <a:tab pos="4819650" algn="l"/>
                <a:tab pos="5268913" algn="l"/>
                <a:tab pos="5718175" algn="l"/>
                <a:tab pos="6167438" algn="l"/>
                <a:tab pos="6616700" algn="l"/>
                <a:tab pos="7065963" algn="l"/>
                <a:tab pos="7515225" algn="l"/>
                <a:tab pos="7964488" algn="l"/>
                <a:tab pos="8413750" algn="l"/>
                <a:tab pos="8863013" algn="l"/>
                <a:tab pos="9312275" algn="l"/>
              </a:tabLst>
              <a:defRPr sz="2000">
                <a:solidFill>
                  <a:srgbClr val="000000"/>
                </a:solidFill>
                <a:latin typeface="Arial" panose="020B0604020202020204" pitchFamily="34" charset="0"/>
                <a:ea typeface="Droid Sans Fallback" charset="0"/>
                <a:cs typeface="Droid Sans Fallback" charset="0"/>
              </a:defRPr>
            </a:lvl9pPr>
          </a:lstStyle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Check List Smart Class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Inform students about college starting date</a:t>
            </a:r>
            <a:endParaRPr lang="en-US" altLang="en-US">
              <a:solidFill>
                <a:srgbClr val="FF0000"/>
              </a:solidFill>
            </a:endParaRP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Inform about absent and late comers policy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Encouragement policy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Defaulter list dates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Test 1 &amp; Test 2 dates</a:t>
            </a:r>
          </a:p>
          <a:p>
            <a:pPr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I-card Policy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/>
          </a:gradFill>
          <a:ln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r>
              <a:rPr lang="en-US" altLang="en-US" dirty="0" smtClean="0">
                <a:solidFill>
                  <a:srgbClr val="002060"/>
                </a:solidFill>
              </a:rPr>
              <a:t>   Class Advisors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4634975"/>
              </p:ext>
            </p:extLst>
          </p:nvPr>
        </p:nvGraphicFramePr>
        <p:xfrm>
          <a:off x="0" y="1524000"/>
          <a:ext cx="9144000" cy="1234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  <a:gridCol w="1524000"/>
                <a:gridCol w="1524000"/>
              </a:tblGrid>
              <a:tr h="754380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FE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DIV A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</a:rPr>
                        <a:t>Mech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FE DIV B</a:t>
                      </a:r>
                    </a:p>
                    <a:p>
                      <a:r>
                        <a:rPr lang="en-US" sz="1500" dirty="0" err="1" smtClean="0">
                          <a:solidFill>
                            <a:schemeClr val="tx2"/>
                          </a:solidFill>
                        </a:rPr>
                        <a:t>Mech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FE DIV C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Civil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FE DIV D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Civil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FE DIVE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Comp &amp;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</a:rPr>
                        <a:t>Extc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FE DIV  F</a:t>
                      </a:r>
                    </a:p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IT &amp; </a:t>
                      </a:r>
                      <a:r>
                        <a:rPr lang="en-US" sz="1500" dirty="0" err="1" smtClean="0">
                          <a:solidFill>
                            <a:schemeClr val="tx2"/>
                          </a:solidFill>
                        </a:rPr>
                        <a:t>Extc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48006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S.</a:t>
                      </a:r>
                      <a:r>
                        <a:rPr lang="en-US" sz="1400" baseline="0" dirty="0" smtClean="0"/>
                        <a:t> B </a:t>
                      </a:r>
                      <a:r>
                        <a:rPr lang="en-US" sz="1400" baseline="0" dirty="0" err="1" smtClean="0"/>
                        <a:t>Shinde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N.I</a:t>
                      </a:r>
                      <a:r>
                        <a:rPr lang="en-US" sz="1400" baseline="0" dirty="0" smtClean="0"/>
                        <a:t> Shaikh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 R  Nair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S.R.Yadav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A.S.Tambe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 R </a:t>
                      </a:r>
                      <a:r>
                        <a:rPr lang="en-US" sz="1400" dirty="0" err="1" smtClean="0"/>
                        <a:t>Chindarkar</a:t>
                      </a:r>
                      <a:endParaRPr lang="en-US" sz="14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graphicFrame>
        <p:nvGraphicFramePr>
          <p:cNvPr id="7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4156041"/>
              </p:ext>
            </p:extLst>
          </p:nvPr>
        </p:nvGraphicFramePr>
        <p:xfrm>
          <a:off x="0" y="2895600"/>
          <a:ext cx="9144000" cy="16461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/>
                <a:gridCol w="1828800"/>
                <a:gridCol w="1764064"/>
                <a:gridCol w="1893536"/>
                <a:gridCol w="1828800"/>
              </a:tblGrid>
              <a:tr h="922166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SE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 COMP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SE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 IT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SE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 CIVIL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SE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MECH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SE  EXTC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15" marB="34315"/>
                </a:tc>
              </a:tr>
              <a:tr h="724020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Archana </a:t>
                      </a:r>
                      <a:r>
                        <a:rPr lang="en-US" sz="1400" dirty="0" err="1" smtClean="0"/>
                        <a:t>Kotangle</a:t>
                      </a:r>
                      <a:endParaRPr lang="en-US" sz="1400" dirty="0"/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Rujata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Chodhary</a:t>
                      </a:r>
                      <a:endParaRPr lang="en-US" sz="1400" dirty="0" smtClean="0"/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 –</a:t>
                      </a:r>
                      <a:r>
                        <a:rPr lang="en-US" sz="1400" dirty="0" err="1" smtClean="0"/>
                        <a:t>Priyaka</a:t>
                      </a:r>
                      <a:r>
                        <a:rPr lang="en-US" sz="1400" baseline="0" dirty="0" smtClean="0"/>
                        <a:t> A. </a:t>
                      </a:r>
                      <a:r>
                        <a:rPr lang="en-US" sz="1400" baseline="0" dirty="0" err="1" smtClean="0"/>
                        <a:t>Jadhav</a:t>
                      </a:r>
                      <a:r>
                        <a:rPr lang="en-US" sz="1400" baseline="0" dirty="0" smtClean="0"/>
                        <a:t> 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B –</a:t>
                      </a:r>
                      <a:r>
                        <a:rPr lang="en-US" sz="1400" dirty="0" err="1" smtClean="0"/>
                        <a:t>Mrunal</a:t>
                      </a:r>
                      <a:r>
                        <a:rPr lang="en-US" sz="1400" dirty="0" smtClean="0"/>
                        <a:t> Joshi</a:t>
                      </a:r>
                      <a:endParaRPr lang="en-US" sz="1400" dirty="0"/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A-M A Jackson</a:t>
                      </a:r>
                    </a:p>
                    <a:p>
                      <a:r>
                        <a:rPr lang="en-US" sz="1400" dirty="0" smtClean="0"/>
                        <a:t>B-Rahul</a:t>
                      </a:r>
                      <a:r>
                        <a:rPr lang="en-US" sz="1400" baseline="0" dirty="0" smtClean="0"/>
                        <a:t> Singh</a:t>
                      </a:r>
                      <a:endParaRPr lang="en-US" sz="1400" dirty="0"/>
                    </a:p>
                  </a:txBody>
                  <a:tcPr marL="68580" marR="68580" marT="34315" marB="34315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Tejashree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Kolhe</a:t>
                      </a:r>
                      <a:endParaRPr lang="en-US" sz="1400" dirty="0"/>
                    </a:p>
                  </a:txBody>
                  <a:tcPr marL="68580" marR="68580" marT="34315" marB="34315"/>
                </a:tc>
              </a:tr>
            </a:tbl>
          </a:graphicData>
        </a:graphic>
      </p:graphicFrame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6841167"/>
              </p:ext>
            </p:extLst>
          </p:nvPr>
        </p:nvGraphicFramePr>
        <p:xfrm>
          <a:off x="0" y="4724400"/>
          <a:ext cx="9067800" cy="964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560"/>
                <a:gridCol w="1813560"/>
                <a:gridCol w="1749363"/>
                <a:gridCol w="1877757"/>
                <a:gridCol w="1813560"/>
              </a:tblGrid>
              <a:tr h="297292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</a:t>
                      </a:r>
                      <a:r>
                        <a:rPr lang="en-US" sz="15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COMP</a:t>
                      </a:r>
                      <a:endParaRPr lang="en-US"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</a:t>
                      </a:r>
                      <a:r>
                        <a:rPr lang="en-US" sz="15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IT</a:t>
                      </a:r>
                      <a:endParaRPr lang="en-US"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</a:t>
                      </a:r>
                      <a:r>
                        <a:rPr lang="en-US" sz="15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 CIVIL</a:t>
                      </a:r>
                      <a:endParaRPr lang="en-US"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</a:t>
                      </a:r>
                      <a:r>
                        <a:rPr lang="en-US" sz="1500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 MECH</a:t>
                      </a:r>
                      <a:endParaRPr lang="en-US"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</a:rPr>
                        <a:t>TE  EXTC</a:t>
                      </a:r>
                      <a:endParaRPr lang="en-US" sz="1500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marL="68580" marR="68580" marT="34303" marB="34303"/>
                </a:tc>
              </a:tr>
              <a:tr h="66711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Sofiya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Mujawar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err="1" smtClean="0"/>
                        <a:t>Anagh</a:t>
                      </a:r>
                      <a:r>
                        <a:rPr lang="en-US" sz="1400" baseline="0" dirty="0" err="1" smtClean="0"/>
                        <a:t>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Aher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A-Vishal </a:t>
                      </a:r>
                      <a:r>
                        <a:rPr lang="en-US" sz="1400" dirty="0" err="1" smtClean="0"/>
                        <a:t>Misal</a:t>
                      </a:r>
                      <a:endParaRPr lang="en-US" sz="1400" dirty="0" smtClean="0"/>
                    </a:p>
                    <a:p>
                      <a:r>
                        <a:rPr lang="en-US" sz="1400" dirty="0" smtClean="0"/>
                        <a:t>B-</a:t>
                      </a:r>
                      <a:r>
                        <a:rPr lang="en-US" sz="1400" dirty="0" err="1" smtClean="0"/>
                        <a:t>Nitya</a:t>
                      </a:r>
                      <a:r>
                        <a:rPr lang="en-US" sz="1400" dirty="0" smtClean="0"/>
                        <a:t> K.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A-</a:t>
                      </a:r>
                      <a:r>
                        <a:rPr lang="en-US" sz="1400" baseline="0" dirty="0" smtClean="0"/>
                        <a:t> M G </a:t>
                      </a:r>
                      <a:r>
                        <a:rPr lang="en-US" sz="1400" baseline="0" dirty="0" err="1" smtClean="0"/>
                        <a:t>Gadale</a:t>
                      </a:r>
                      <a:endParaRPr lang="en-US" sz="1400" baseline="0" dirty="0" smtClean="0"/>
                    </a:p>
                    <a:p>
                      <a:r>
                        <a:rPr lang="en-US" sz="1400" baseline="0" dirty="0" smtClean="0"/>
                        <a:t>B-U M </a:t>
                      </a:r>
                      <a:r>
                        <a:rPr lang="en-US" sz="1400" baseline="0" dirty="0" err="1" smtClean="0"/>
                        <a:t>Momin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Sonia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baseline="0" dirty="0" err="1" smtClean="0"/>
                        <a:t>Aneesh</a:t>
                      </a:r>
                      <a:endParaRPr lang="en-US" sz="1400" dirty="0"/>
                    </a:p>
                  </a:txBody>
                  <a:tcPr marL="68580" marR="68580" marT="34303" marB="34303"/>
                </a:tc>
              </a:tr>
            </a:tbl>
          </a:graphicData>
        </a:graphic>
      </p:graphicFrame>
      <p:graphicFrame>
        <p:nvGraphicFramePr>
          <p:cNvPr id="10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84911648"/>
              </p:ext>
            </p:extLst>
          </p:nvPr>
        </p:nvGraphicFramePr>
        <p:xfrm>
          <a:off x="0" y="5791200"/>
          <a:ext cx="9067800" cy="99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13560"/>
                <a:gridCol w="1813560"/>
                <a:gridCol w="1749363"/>
                <a:gridCol w="1877757"/>
                <a:gridCol w="1813560"/>
              </a:tblGrid>
              <a:tr h="351253"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 COMP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 IT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 CIVIL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BE</a:t>
                      </a:r>
                      <a:r>
                        <a:rPr lang="en-US" sz="1500" baseline="0" dirty="0" smtClean="0">
                          <a:solidFill>
                            <a:schemeClr val="tx2"/>
                          </a:solidFill>
                        </a:rPr>
                        <a:t> MECH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solidFill>
                            <a:schemeClr val="tx2"/>
                          </a:solidFill>
                        </a:rPr>
                        <a:t>BE  EXTC</a:t>
                      </a:r>
                      <a:endParaRPr lang="en-US" sz="1500" dirty="0">
                        <a:solidFill>
                          <a:schemeClr val="tx2"/>
                        </a:solidFill>
                      </a:endParaRPr>
                    </a:p>
                  </a:txBody>
                  <a:tcPr marL="68580" marR="68580" marT="34307" marB="34307"/>
                </a:tc>
              </a:tr>
              <a:tr h="639347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Brinal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Colaco</a:t>
                      </a:r>
                      <a:endParaRPr lang="en-US" sz="1400" dirty="0"/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Neha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Deshmukh</a:t>
                      </a:r>
                      <a:endParaRPr lang="en-US" sz="1400" dirty="0"/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Raksha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smtClean="0"/>
                        <a:t>Khandare</a:t>
                      </a:r>
                      <a:endParaRPr lang="en-US" sz="1400" dirty="0"/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Abhilash</a:t>
                      </a:r>
                      <a:r>
                        <a:rPr lang="en-US" sz="1400" baseline="0" dirty="0" smtClean="0"/>
                        <a:t> Nair</a:t>
                      </a:r>
                      <a:endParaRPr lang="en-US" sz="1400" dirty="0"/>
                    </a:p>
                  </a:txBody>
                  <a:tcPr marL="68580" marR="68580" marT="34307" marB="34307"/>
                </a:tc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Veena</a:t>
                      </a: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Gawade</a:t>
                      </a:r>
                      <a:endParaRPr lang="en-US" sz="1400" dirty="0"/>
                    </a:p>
                  </a:txBody>
                  <a:tcPr marL="68580" marR="68580" marT="34307" marB="343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591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417638"/>
          </a:xfrm>
          <a:gradFill flip="none">
            <a:gsLst>
              <a:gs pos="17999">
                <a:srgbClr val="FEE7F2"/>
              </a:gs>
              <a:gs pos="36000">
                <a:srgbClr val="FAC77D"/>
              </a:gs>
              <a:gs pos="61000">
                <a:srgbClr val="FBA97D"/>
              </a:gs>
              <a:gs pos="82001">
                <a:srgbClr val="FBD49C"/>
              </a:gs>
              <a:gs pos="100000">
                <a:srgbClr val="FEE7F2"/>
              </a:gs>
            </a:gsLst>
            <a:path>
              <a:fillToRect l="50000" t="50000" r="50000" b="50000"/>
            </a:path>
            <a:tileRect/>
          </a:gradFill>
          <a:ln cap="rnd">
            <a:solidFill>
              <a:schemeClr val="accent1"/>
            </a:solidFill>
            <a:round/>
            <a:headEnd/>
            <a:tailEnd/>
          </a:ln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>
                <a:latin typeface="Cambria" pitchFamily="18" charset="0"/>
              </a:rPr>
              <a:t>Policy for Improvement in Attendance</a:t>
            </a:r>
            <a:endParaRPr lang="en-US" sz="4300" kern="1200" dirty="0">
              <a:solidFill>
                <a:srgbClr val="CC3399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0" y="1447800"/>
            <a:ext cx="9144000" cy="5410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 undertaking, during admission,  from the parent whose wards attendance </a:t>
            </a:r>
            <a:r>
              <a:rPr lang="en-US" sz="3200" b="1" u="sng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 poor 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previous semester. </a:t>
            </a:r>
          </a:p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 list of those students must be prepared </a:t>
            </a:r>
            <a:r>
              <a:rPr lang="en-US" sz="3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previous class advisor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&amp; must be submitted to the class advisor of </a:t>
            </a:r>
            <a:r>
              <a:rPr lang="en-US" sz="3200" b="1" i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present semester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the student).The presence of at least one of the parents of those students is compulsory during admission.</a:t>
            </a:r>
          </a:p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en-US" sz="3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342900" indent="-342900" defTabSz="914400" eaLnBrk="1" fontAlgn="auto" hangingPunct="1">
              <a:spcBef>
                <a:spcPct val="2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3200" b="1" u="sng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rPr>
              <a:t>‘Very strict’ </a:t>
            </a:r>
            <a:r>
              <a:rPr lang="en-US" sz="3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action should be taken against students having very poor attendance in this semester &amp; this should be monitored by the HODs</a:t>
            </a:r>
          </a:p>
        </p:txBody>
      </p:sp>
    </p:spTree>
    <p:extLst>
      <p:ext uri="{BB962C8B-B14F-4D97-AF65-F5344CB8AC3E}">
        <p14:creationId xmlns:p14="http://schemas.microsoft.com/office/powerpoint/2010/main" val="1393812724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0" y="3048000"/>
            <a:ext cx="9144000" cy="685800"/>
          </a:xfrm>
          <a:blipFill dpi="0" rotWithShape="1">
            <a:blip r:embed="rId2"/>
            <a:srcRect/>
            <a:tile tx="0" ty="0" sx="100000" sy="100000" flip="none" algn="tl"/>
          </a:blipFill>
        </p:spPr>
        <p:txBody>
          <a:bodyPr/>
          <a:lstStyle/>
          <a:p>
            <a:r>
              <a:rPr lang="en-US" altLang="en-US" dirty="0" smtClean="0">
                <a:hlinkClick r:id="rId3" action="ppaction://hlinkfile"/>
              </a:rPr>
              <a:t> </a:t>
            </a:r>
            <a:r>
              <a:rPr lang="en-US" altLang="en-US" sz="2400" dirty="0" smtClean="0">
                <a:hlinkClick r:id="rId3" action="ppaction://hlinkfile"/>
              </a:rPr>
              <a:t>Undertaking by Students &amp; Parent</a:t>
            </a:r>
            <a:endParaRPr lang="en-US" alt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2"/>
          <p:cNvSpPr>
            <a:spLocks noGrp="1"/>
          </p:cNvSpPr>
          <p:nvPr>
            <p:ph type="title"/>
          </p:nvPr>
        </p:nvSpPr>
        <p:spPr>
          <a:xfrm>
            <a:off x="0" y="2971800"/>
            <a:ext cx="9144000" cy="1250950"/>
          </a:xfrm>
          <a:gradFill rotWithShape="1">
            <a:gsLst>
              <a:gs pos="0">
                <a:srgbClr val="A0A000"/>
              </a:gs>
              <a:gs pos="50000">
                <a:srgbClr val="E6E600"/>
              </a:gs>
              <a:gs pos="100000">
                <a:srgbClr val="FFFF00"/>
              </a:gs>
            </a:gsLst>
            <a:lin ang="5400000" scaled="1"/>
          </a:gradFill>
        </p:spPr>
        <p:txBody>
          <a:bodyPr/>
          <a:lstStyle/>
          <a:p>
            <a:r>
              <a:rPr lang="en-US" altLang="en-US" smtClean="0"/>
              <a:t>Late Comer and Absent Policy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</p:spPr>
        <p:txBody>
          <a:bodyPr>
            <a:normAutofit fontScale="70000" lnSpcReduction="20000"/>
          </a:bodyPr>
          <a:lstStyle/>
          <a:p>
            <a:pPr>
              <a:buFont typeface="Times New Roman" pitchFamily="16" charset="0"/>
              <a:buChar char="•"/>
              <a:defRPr/>
            </a:pPr>
            <a:r>
              <a:rPr lang="en-US" dirty="0" smtClean="0"/>
              <a:t>Be well prepared for  every lecture.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/>
              <a:t>G</a:t>
            </a:r>
            <a:r>
              <a:rPr lang="en-US" dirty="0" smtClean="0"/>
              <a:t>et standard results before  conduction of </a:t>
            </a:r>
            <a:r>
              <a:rPr lang="en-US" dirty="0" err="1" smtClean="0"/>
              <a:t>practicals</a:t>
            </a:r>
            <a:r>
              <a:rPr lang="en-US" dirty="0" smtClean="0"/>
              <a:t>.</a:t>
            </a:r>
          </a:p>
          <a:p>
            <a:pPr>
              <a:defRPr/>
            </a:pPr>
            <a:r>
              <a:rPr lang="en-US" dirty="0" smtClean="0"/>
              <a:t>Give presentations to </a:t>
            </a:r>
            <a:r>
              <a:rPr lang="en-US" dirty="0" err="1" smtClean="0"/>
              <a:t>HoD</a:t>
            </a:r>
            <a:r>
              <a:rPr lang="en-US" dirty="0" smtClean="0"/>
              <a:t> and senior faculty on all Expt.</a:t>
            </a:r>
          </a:p>
          <a:p>
            <a:pPr>
              <a:defRPr/>
            </a:pPr>
            <a:r>
              <a:rPr lang="en-US" dirty="0" smtClean="0"/>
              <a:t>Every semester add at least two new </a:t>
            </a:r>
            <a:r>
              <a:rPr lang="en-US" dirty="0" err="1" smtClean="0"/>
              <a:t>expts</a:t>
            </a:r>
            <a:r>
              <a:rPr lang="en-US" dirty="0" smtClean="0"/>
              <a:t>.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 smtClean="0"/>
              <a:t>Check  journals/assignments regularly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 smtClean="0"/>
              <a:t>Switch off fans tubes /save electricity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 smtClean="0"/>
              <a:t>Begin your day with plan</a:t>
            </a:r>
          </a:p>
          <a:p>
            <a:pPr>
              <a:buFont typeface="Times New Roman" pitchFamily="16" charset="0"/>
              <a:buChar char="•"/>
              <a:defRPr/>
            </a:pPr>
            <a:r>
              <a:rPr lang="en-US" dirty="0"/>
              <a:t>Join Subject expert groups.</a:t>
            </a:r>
          </a:p>
          <a:p>
            <a:pPr>
              <a:buFont typeface="Times New Roman" pitchFamily="16" charset="0"/>
              <a:buChar char="•"/>
              <a:defRPr/>
            </a:pPr>
            <a:endParaRPr lang="en-US" dirty="0" smtClean="0"/>
          </a:p>
          <a:p>
            <a:pPr>
              <a:buFont typeface="Times New Roman" pitchFamily="16" charset="0"/>
              <a:buChar char="•"/>
              <a:defRPr/>
            </a:pPr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09600"/>
            <a:ext cx="8061340" cy="923330"/>
          </a:xfrm>
          <a:gradFill flip="none" rotWithShape="1"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13500000" scaled="0"/>
            <a:tileRect/>
          </a:gradFill>
          <a:ln w="34925">
            <a:solidFill>
              <a:srgbClr val="FFFFFF"/>
            </a:solidFill>
            <a:round/>
            <a:headEnd/>
            <a:tailEnd/>
          </a:ln>
          <a:effectLst>
            <a:outerShdw blurRad="317500" dir="2700000" algn="ctr">
              <a:srgbClr val="000000">
                <a:alpha val="43000"/>
              </a:srgbClr>
            </a:outerShdw>
          </a:effectLst>
          <a:scene3d>
            <a:camera prst="perspectiveFront" fov="2700000">
              <a:rot lat="19086000" lon="19067999" rev="3108000"/>
            </a:camera>
            <a:lightRig rig="threePt" dir="t">
              <a:rot lat="0" lon="0" rev="0"/>
            </a:lightRig>
          </a:scene3d>
          <a:sp3d extrusionH="38100" prstMaterial="clear">
            <a:bevelT w="260350" h="50800" prst="softRound"/>
            <a:bevelB prst="softRound"/>
          </a:sp3d>
        </p:spPr>
        <p:txBody>
          <a:bodyPr lIns="91440" tIns="45720" rIns="91440" bIns="45720">
            <a:sp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Good Practices</a:t>
            </a:r>
            <a:endParaRPr lang="en-US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b="1" dirty="0" smtClean="0">
                <a:latin typeface="Cambria" pitchFamily="18" charset="0"/>
              </a:rPr>
              <a:t>Subject Expert Group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/>
          <a:lstStyle/>
          <a:p>
            <a:pPr>
              <a:buFont typeface="Times New Roman" panose="02020603050405020304" pitchFamily="18" charset="0"/>
              <a:buNone/>
              <a:defRPr/>
            </a:pPr>
            <a:r>
              <a:rPr lang="en-US" altLang="en-US" b="1" dirty="0" smtClean="0"/>
              <a:t>Objectives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Improvement in the </a:t>
            </a:r>
            <a:r>
              <a:rPr lang="en-US" altLang="en-US" sz="2800" b="1" dirty="0" smtClean="0">
                <a:latin typeface="Cambria" panose="02040503050406030204" pitchFamily="18" charset="0"/>
              </a:rPr>
              <a:t>subject knowledge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Formation of a </a:t>
            </a:r>
            <a:r>
              <a:rPr lang="en-US" altLang="en-US" sz="2800" b="1" dirty="0" smtClean="0">
                <a:latin typeface="Cambria" panose="02040503050406030204" pitchFamily="18" charset="0"/>
              </a:rPr>
              <a:t>setup of Lab sessions </a:t>
            </a:r>
            <a:r>
              <a:rPr lang="en-US" altLang="en-US" sz="2800" dirty="0" smtClean="0">
                <a:latin typeface="Cambria" panose="02040503050406030204" pitchFamily="18" charset="0"/>
              </a:rPr>
              <a:t>in the subject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800" dirty="0" smtClean="0">
                <a:latin typeface="Cambria" panose="02040503050406030204" pitchFamily="18" charset="0"/>
              </a:rPr>
              <a:t>Identification of </a:t>
            </a:r>
            <a:r>
              <a:rPr lang="en-US" altLang="en-US" sz="2800" b="1" dirty="0" smtClean="0">
                <a:latin typeface="Cambria" panose="02040503050406030204" pitchFamily="18" charset="0"/>
              </a:rPr>
              <a:t>latest trends </a:t>
            </a:r>
            <a:r>
              <a:rPr lang="en-US" altLang="en-US" sz="2800" dirty="0" smtClean="0">
                <a:latin typeface="Cambria" panose="02040503050406030204" pitchFamily="18" charset="0"/>
              </a:rPr>
              <a:t>in the subject domain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 smtClean="0">
                <a:latin typeface="Cambria" panose="02040503050406030204" pitchFamily="18" charset="0"/>
              </a:rPr>
              <a:t>Project counseling </a:t>
            </a:r>
            <a:r>
              <a:rPr lang="en-US" altLang="en-US" sz="2400" dirty="0" smtClean="0">
                <a:latin typeface="Cambria" panose="02040503050406030204" pitchFamily="18" charset="0"/>
              </a:rPr>
              <a:t>to the Third and Final year students.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b="1" dirty="0">
                <a:latin typeface="Cambria" panose="02040503050406030204" pitchFamily="18" charset="0"/>
              </a:rPr>
              <a:t>S</a:t>
            </a:r>
            <a:r>
              <a:rPr lang="en-US" altLang="en-US" sz="2400" b="1" dirty="0" smtClean="0">
                <a:latin typeface="Cambria" panose="02040503050406030204" pitchFamily="18" charset="0"/>
              </a:rPr>
              <a:t>eminars on special topics </a:t>
            </a:r>
            <a:r>
              <a:rPr lang="en-US" altLang="en-US" sz="2400" dirty="0" smtClean="0">
                <a:latin typeface="Cambria" panose="02040503050406030204" pitchFamily="18" charset="0"/>
              </a:rPr>
              <a:t>by Industrial experts in that domain.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Cambria" panose="02040503050406030204" pitchFamily="18" charset="0"/>
              </a:rPr>
              <a:t>Identification </a:t>
            </a:r>
            <a:r>
              <a:rPr lang="en-US" altLang="en-US" sz="2400" b="1" dirty="0" smtClean="0">
                <a:latin typeface="Cambria" panose="02040503050406030204" pitchFamily="18" charset="0"/>
              </a:rPr>
              <a:t>Interdisciplinary projects.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altLang="en-US" sz="2400" dirty="0" smtClean="0">
                <a:latin typeface="Cambria" panose="02040503050406030204" pitchFamily="18" charset="0"/>
              </a:rPr>
              <a:t>Promotion of </a:t>
            </a:r>
            <a:r>
              <a:rPr lang="en-US" altLang="en-US" sz="2400" b="1" dirty="0" smtClean="0">
                <a:latin typeface="Cambria" panose="02040503050406030204" pitchFamily="18" charset="0"/>
              </a:rPr>
              <a:t>various research initiatives </a:t>
            </a:r>
            <a:r>
              <a:rPr lang="en-US" altLang="en-US" sz="2400" dirty="0" smtClean="0">
                <a:latin typeface="Cambria" panose="02040503050406030204" pitchFamily="18" charset="0"/>
              </a:rPr>
              <a:t>taken up by staff.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US" altLang="en-US" sz="2400" dirty="0" smtClean="0">
              <a:latin typeface="Cambria" panose="0204050305040603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60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15313" cy="5029200"/>
          </a:xfrm>
        </p:spPr>
        <p:txBody>
          <a:bodyPr/>
          <a:lstStyle/>
          <a:p>
            <a:r>
              <a:rPr lang="en-IN" b="1" dirty="0" smtClean="0"/>
              <a:t>Existing:</a:t>
            </a:r>
          </a:p>
          <a:p>
            <a:pPr lvl="1"/>
            <a:r>
              <a:rPr lang="en-IN" dirty="0" smtClean="0"/>
              <a:t>Moodle E-learning Software</a:t>
            </a:r>
          </a:p>
          <a:p>
            <a:pPr lvl="1"/>
            <a:r>
              <a:rPr lang="en-IN" dirty="0" err="1" smtClean="0"/>
              <a:t>Webstore</a:t>
            </a:r>
            <a:endParaRPr lang="en-IN" dirty="0" smtClean="0"/>
          </a:p>
          <a:p>
            <a:pPr lvl="1"/>
            <a:r>
              <a:rPr lang="en-IN" dirty="0" smtClean="0"/>
              <a:t> Payment Portal</a:t>
            </a:r>
          </a:p>
          <a:p>
            <a:pPr lvl="1"/>
            <a:r>
              <a:rPr lang="en-IN" dirty="0" smtClean="0"/>
              <a:t>Library Management Software</a:t>
            </a:r>
          </a:p>
          <a:p>
            <a:pPr lvl="1"/>
            <a:r>
              <a:rPr lang="en-IN" dirty="0" smtClean="0"/>
              <a:t>Central Repository Server : FTP</a:t>
            </a:r>
          </a:p>
          <a:p>
            <a:r>
              <a:rPr lang="en-IN" b="1" dirty="0" smtClean="0"/>
              <a:t>New:</a:t>
            </a:r>
          </a:p>
          <a:p>
            <a:pPr lvl="1"/>
            <a:r>
              <a:rPr lang="en-IN" dirty="0" smtClean="0"/>
              <a:t>Student Diary &amp;Makeup course registration</a:t>
            </a:r>
          </a:p>
          <a:p>
            <a:pPr lvl="1"/>
            <a:r>
              <a:rPr lang="en-IN" dirty="0"/>
              <a:t>Web Conferencing </a:t>
            </a:r>
            <a:r>
              <a:rPr lang="en-IN" dirty="0" smtClean="0"/>
              <a:t>Facility</a:t>
            </a:r>
            <a:r>
              <a:rPr lang="en-IN" b="1" dirty="0" smtClean="0"/>
              <a:t> </a:t>
            </a:r>
            <a:endParaRPr lang="en-IN" b="1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28713"/>
          </a:xfrm>
        </p:spPr>
        <p:txBody>
          <a:bodyPr/>
          <a:lstStyle/>
          <a:p>
            <a:r>
              <a:rPr lang="en-US" altLang="en-US" dirty="0" smtClean="0">
                <a:hlinkClick r:id="rId2"/>
              </a:rPr>
              <a:t>Software utilities available at APSIT 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153663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dirty="0" smtClean="0"/>
              <a:t>Organization Chart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7727"/>
            <a:ext cx="9144000" cy="594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b="1" dirty="0" smtClean="0"/>
              <a:t>Academic Activities at APSIT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15313" cy="5181600"/>
          </a:xfrm>
        </p:spPr>
        <p:txBody>
          <a:bodyPr/>
          <a:lstStyle/>
          <a:p>
            <a:pPr lvl="0"/>
            <a:r>
              <a:rPr lang="en-IN" sz="2800" dirty="0" smtClean="0"/>
              <a:t>Since </a:t>
            </a:r>
            <a:r>
              <a:rPr lang="en-IN" sz="2800" dirty="0"/>
              <a:t>FE classes would begin late, the academic </a:t>
            </a:r>
            <a:r>
              <a:rPr lang="en-IN" sz="2800" dirty="0" smtClean="0"/>
              <a:t>calendar </a:t>
            </a:r>
            <a:r>
              <a:rPr lang="en-IN" sz="2800" dirty="0"/>
              <a:t>of FE and higher classes would be different.</a:t>
            </a:r>
          </a:p>
          <a:p>
            <a:pPr lvl="0"/>
            <a:r>
              <a:rPr lang="en-IN" sz="2800" dirty="0"/>
              <a:t>Tentative academic </a:t>
            </a:r>
            <a:r>
              <a:rPr lang="en-IN" sz="2800" dirty="0" smtClean="0"/>
              <a:t>calendar </a:t>
            </a:r>
            <a:r>
              <a:rPr lang="en-IN" sz="2800" dirty="0"/>
              <a:t>Higher classes (SE,TE,BE) academic </a:t>
            </a:r>
            <a:r>
              <a:rPr lang="en-IN" sz="2800" dirty="0" smtClean="0"/>
              <a:t>calendar </a:t>
            </a:r>
            <a:r>
              <a:rPr lang="en-IN" sz="2800" dirty="0"/>
              <a:t>is circulated. Faculty can prepare course </a:t>
            </a:r>
            <a:r>
              <a:rPr lang="en-IN" sz="2800" dirty="0" smtClean="0"/>
              <a:t>plan and objective of each lecture </a:t>
            </a:r>
            <a:r>
              <a:rPr lang="en-IN" sz="2800" dirty="0"/>
              <a:t>according to that </a:t>
            </a:r>
            <a:r>
              <a:rPr lang="en-IN" sz="2800" dirty="0" smtClean="0"/>
              <a:t>calendar.</a:t>
            </a:r>
            <a:endParaRPr lang="en-IN" sz="2800" dirty="0"/>
          </a:p>
          <a:p>
            <a:pPr lvl="0"/>
            <a:r>
              <a:rPr lang="en-IN" sz="2800" dirty="0"/>
              <a:t>Academic </a:t>
            </a:r>
            <a:r>
              <a:rPr lang="en-IN" sz="2800" dirty="0" smtClean="0"/>
              <a:t>calendar </a:t>
            </a:r>
            <a:r>
              <a:rPr lang="en-IN" sz="2800" dirty="0"/>
              <a:t>has details of academic schedule, test schedule, </a:t>
            </a:r>
            <a:r>
              <a:rPr lang="en-IN" sz="2800" dirty="0" err="1"/>
              <a:t>diwali</a:t>
            </a:r>
            <a:r>
              <a:rPr lang="en-IN" sz="2800" dirty="0"/>
              <a:t> vacation, holidays and various celebrations within college.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4681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82"/>
            <a:ext cx="9144000" cy="112871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err="1" smtClean="0"/>
              <a:t>Cont</a:t>
            </a:r>
            <a:r>
              <a:rPr lang="en-IN" dirty="0" smtClean="0"/>
              <a:t>…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IN" dirty="0" smtClean="0"/>
              <a:t>Faculty is required to update lecture notes, </a:t>
            </a:r>
            <a:r>
              <a:rPr lang="en-IN" dirty="0" err="1" smtClean="0"/>
              <a:t>ppt's</a:t>
            </a:r>
            <a:r>
              <a:rPr lang="en-IN" dirty="0" smtClean="0"/>
              <a:t> and other course material on Moodle server so that students can access the material uploaded.</a:t>
            </a:r>
          </a:p>
          <a:p>
            <a:pPr lvl="0"/>
            <a:r>
              <a:rPr lang="en-IN" dirty="0" smtClean="0"/>
              <a:t>Moodle activities of the faculty will be monitored by concerned HODs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1303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itle 1"/>
          <p:cNvSpPr>
            <a:spLocks noGrp="1"/>
          </p:cNvSpPr>
          <p:nvPr>
            <p:ph type="title"/>
          </p:nvPr>
        </p:nvSpPr>
        <p:spPr>
          <a:xfrm>
            <a:off x="76200" y="2819400"/>
            <a:ext cx="8991600" cy="1128712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IN" altLang="en-US" dirty="0" smtClean="0"/>
              <a:t>IT Infra &amp; Maintenance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r>
              <a:rPr lang="en-IN" altLang="en-US" sz="3600" dirty="0" smtClean="0"/>
              <a:t>MOODLE: E-LEARNING PLATFORM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sz="2800" dirty="0" smtClean="0"/>
              <a:t>HOD’S must update subjects and respective faculty names for Moodle enrolment by using google sheet shared on email after subject distribution.</a:t>
            </a:r>
          </a:p>
          <a:p>
            <a:pPr>
              <a:defRPr/>
            </a:pPr>
            <a:r>
              <a:rPr lang="en-IN" sz="2800" dirty="0" smtClean="0"/>
              <a:t> Faculties must update their course pages as per guidelines given. Documentation of same  is given to faculties at the time of joining.</a:t>
            </a:r>
          </a:p>
          <a:p>
            <a:pPr>
              <a:defRPr/>
            </a:pPr>
            <a:r>
              <a:rPr lang="en-IN" sz="2800" dirty="0" smtClean="0"/>
              <a:t>HOD’s must ensure that all faculties course pages are updated as per guidelines.</a:t>
            </a:r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IN" sz="2800" dirty="0" smtClean="0"/>
          </a:p>
          <a:p>
            <a:pPr marL="0" indent="0">
              <a:buFont typeface="Times New Roman" panose="02020603050405020304" pitchFamily="18" charset="0"/>
              <a:buNone/>
              <a:defRPr/>
            </a:pP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itle 1"/>
          <p:cNvSpPr>
            <a:spLocks noGrp="1"/>
          </p:cNvSpPr>
          <p:nvPr>
            <p:ph type="title"/>
          </p:nvPr>
        </p:nvSpPr>
        <p:spPr>
          <a:xfrm>
            <a:off x="0" y="-76200"/>
            <a:ext cx="9144000" cy="914400"/>
          </a:xfrm>
          <a:solidFill>
            <a:srgbClr val="FFC000"/>
          </a:solidFill>
          <a:effectLst/>
        </p:spPr>
        <p:txBody>
          <a:bodyPr/>
          <a:lstStyle/>
          <a:p>
            <a:r>
              <a:rPr lang="en-IN" altLang="en-US" sz="2800" dirty="0" smtClean="0"/>
              <a:t>MOODLE: E-LEARNING PLATFORM </a:t>
            </a:r>
            <a:r>
              <a:rPr lang="en-IN" altLang="en-US" sz="2800" dirty="0" err="1" smtClean="0"/>
              <a:t>cont</a:t>
            </a:r>
            <a:r>
              <a:rPr lang="en-IN" altLang="en-US" sz="2800" dirty="0" smtClean="0"/>
              <a:t>…</a:t>
            </a:r>
          </a:p>
        </p:txBody>
      </p:sp>
      <p:sp>
        <p:nvSpPr>
          <p:cNvPr id="901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HOD’s must fill-up the report of Moodle Updation as per schedule by using Google sheet shared on their mail.</a:t>
            </a:r>
          </a:p>
          <a:p>
            <a:r>
              <a:rPr lang="en-IN" altLang="en-US" smtClean="0"/>
              <a:t>HOD’s will get gentle reminder of same through SMS.</a:t>
            </a:r>
          </a:p>
          <a:p>
            <a:r>
              <a:rPr lang="en-IN" altLang="en-US" smtClean="0"/>
              <a:t>In case of any query Contact Moodle Team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IN" altLang="en-US" dirty="0" smtClean="0"/>
              <a:t>Procedure for IT Maintenance</a:t>
            </a:r>
          </a:p>
        </p:txBody>
      </p:sp>
      <p:sp>
        <p:nvSpPr>
          <p:cNvPr id="921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altLang="en-US" smtClean="0"/>
              <a:t>Faculties must contact Department Coordinator in case of any problem related to IT Resources.</a:t>
            </a:r>
          </a:p>
          <a:p>
            <a:r>
              <a:rPr lang="en-IN" altLang="en-US" smtClean="0"/>
              <a:t>Department Coordinators shall initiate compliant by using Google Sheet shared on their Mail.</a:t>
            </a:r>
          </a:p>
          <a:p>
            <a:r>
              <a:rPr lang="en-IN" altLang="en-US" smtClean="0"/>
              <a:t>Web Links  related to IT Enabled services are available on Moodle Server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  <a:solidFill>
            <a:srgbClr val="FF0000"/>
          </a:solidFill>
          <a:scene3d>
            <a:camera prst="perspectiveRelaxedModerately"/>
            <a:lightRig rig="threePt" dir="t"/>
          </a:scene3d>
          <a:sp3d>
            <a:bevelT/>
          </a:sp3d>
        </p:spPr>
        <p:txBody>
          <a:bodyPr/>
          <a:lstStyle/>
          <a:p>
            <a:r>
              <a:rPr lang="en-IN" altLang="en-US" dirty="0" smtClean="0"/>
              <a:t>Training </a:t>
            </a:r>
            <a:r>
              <a:rPr lang="en-IN" altLang="en-US" dirty="0" smtClean="0"/>
              <a:t>Session Schedule</a:t>
            </a:r>
            <a:endParaRPr lang="en-IN" altLang="en-US" dirty="0" smtClean="0"/>
          </a:p>
        </p:txBody>
      </p:sp>
      <p:sp>
        <p:nvSpPr>
          <p:cNvPr id="99331" name="Content Placeholder 2"/>
          <p:cNvSpPr>
            <a:spLocks noGrp="1"/>
          </p:cNvSpPr>
          <p:nvPr>
            <p:ph idx="1"/>
          </p:nvPr>
        </p:nvSpPr>
        <p:spPr>
          <a:xfrm>
            <a:off x="914400" y="1600201"/>
            <a:ext cx="7467600" cy="2971800"/>
          </a:xfrm>
        </p:spPr>
        <p:txBody>
          <a:bodyPr/>
          <a:lstStyle/>
          <a:p>
            <a:r>
              <a:rPr lang="en-IN" altLang="en-US" sz="2400" dirty="0" smtClean="0"/>
              <a:t>Moodle, </a:t>
            </a:r>
            <a:r>
              <a:rPr lang="en-IN" altLang="en-US" sz="2400" dirty="0" err="1" smtClean="0"/>
              <a:t>WebStore</a:t>
            </a:r>
            <a:r>
              <a:rPr lang="en-IN" altLang="en-US" sz="2400" dirty="0" smtClean="0"/>
              <a:t>: 05 July </a:t>
            </a:r>
            <a:r>
              <a:rPr lang="en-IN" altLang="en-US" sz="2400" dirty="0" smtClean="0"/>
              <a:t>2018 at </a:t>
            </a:r>
            <a:r>
              <a:rPr lang="en-IN" altLang="en-US" sz="2400" dirty="0" smtClean="0"/>
              <a:t>3 </a:t>
            </a:r>
            <a:r>
              <a:rPr lang="en-IN" altLang="en-US" sz="2400" dirty="0" smtClean="0"/>
              <a:t>pm </a:t>
            </a:r>
            <a:r>
              <a:rPr lang="en-IN" altLang="en-US" sz="2400" dirty="0" smtClean="0"/>
              <a:t>(Room no317)…………</a:t>
            </a:r>
            <a:r>
              <a:rPr lang="en-IN" altLang="en-US" sz="2400" dirty="0" err="1" smtClean="0"/>
              <a:t>Prof.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Neha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Deshmukh</a:t>
            </a:r>
            <a:r>
              <a:rPr lang="en-IN" altLang="en-US" sz="2400" dirty="0" smtClean="0"/>
              <a:t>, </a:t>
            </a:r>
            <a:r>
              <a:rPr lang="en-IN" altLang="en-US" sz="2400" dirty="0" err="1" smtClean="0"/>
              <a:t>Prof.Anagha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Aher</a:t>
            </a:r>
            <a:endParaRPr lang="en-IN" altLang="en-US" sz="2400" dirty="0"/>
          </a:p>
          <a:p>
            <a:pPr marL="0" indent="0">
              <a:buNone/>
            </a:pPr>
            <a:endParaRPr lang="en-IN" altLang="en-US" sz="2400" dirty="0" smtClean="0"/>
          </a:p>
          <a:p>
            <a:r>
              <a:rPr lang="en-IN" altLang="en-US" sz="2400" dirty="0" smtClean="0"/>
              <a:t>Interactive </a:t>
            </a:r>
            <a:r>
              <a:rPr lang="en-IN" altLang="en-US" sz="2400" dirty="0"/>
              <a:t>C</a:t>
            </a:r>
            <a:r>
              <a:rPr lang="en-IN" altLang="en-US" sz="2400" dirty="0" smtClean="0"/>
              <a:t>lass </a:t>
            </a:r>
            <a:r>
              <a:rPr lang="en-IN" altLang="en-US" sz="2400" dirty="0"/>
              <a:t>:</a:t>
            </a:r>
            <a:r>
              <a:rPr lang="en-IN" altLang="en-US" sz="2400" dirty="0" smtClean="0"/>
              <a:t>05July </a:t>
            </a:r>
            <a:r>
              <a:rPr lang="en-IN" altLang="en-US" sz="2400" dirty="0" smtClean="0"/>
              <a:t>2018 at </a:t>
            </a:r>
            <a:r>
              <a:rPr lang="en-IN" altLang="en-US" sz="2400" dirty="0"/>
              <a:t>4 </a:t>
            </a:r>
            <a:r>
              <a:rPr lang="en-IN" altLang="en-US" sz="2400" dirty="0" smtClean="0"/>
              <a:t>pm(Room No 317)…………</a:t>
            </a:r>
            <a:r>
              <a:rPr lang="en-IN" altLang="en-US" sz="2400" dirty="0" err="1" smtClean="0"/>
              <a:t>Prof.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Amol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Kalugade</a:t>
            </a:r>
            <a:r>
              <a:rPr lang="en-IN" altLang="en-US" sz="2400" dirty="0" smtClean="0"/>
              <a:t>, </a:t>
            </a:r>
            <a:r>
              <a:rPr lang="en-IN" altLang="en-US" sz="2400" dirty="0" err="1" smtClean="0"/>
              <a:t>Prof.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Apeksha</a:t>
            </a:r>
            <a:r>
              <a:rPr lang="en-IN" altLang="en-US" sz="2400" dirty="0" smtClean="0"/>
              <a:t> </a:t>
            </a:r>
            <a:r>
              <a:rPr lang="en-IN" altLang="en-US" sz="2400" dirty="0" err="1" smtClean="0"/>
              <a:t>Mohite</a:t>
            </a:r>
            <a:endParaRPr lang="en-IN" altLang="en-US" sz="2400" dirty="0"/>
          </a:p>
          <a:p>
            <a:pPr marL="0" indent="0">
              <a:buNone/>
            </a:pPr>
            <a:endParaRPr lang="en-IN" alt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IN" dirty="0">
                <a:latin typeface="+mj-lt"/>
              </a:rPr>
              <a:t>Faculties need to follow Institute rules strictly. Their decisions shall not be biased based on their past their past experience</a:t>
            </a:r>
            <a:r>
              <a:rPr lang="en-IN" dirty="0" smtClean="0">
                <a:latin typeface="+mj-lt"/>
              </a:rPr>
              <a:t>.</a:t>
            </a:r>
            <a:endParaRPr lang="en-US" altLang="en-US" dirty="0" smtClean="0">
              <a:latin typeface="+mj-lt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+mj-lt"/>
              </a:rPr>
              <a:t>Faculties are most invited for suggestions directly or indirectly for improvement in Academics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+mj-lt"/>
              </a:rPr>
              <a:t>Send your suggestion on Principal Mail ID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dirty="0" smtClean="0">
                <a:latin typeface="+mj-lt"/>
              </a:rPr>
              <a:t>The college expects more participation in coming semester 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dirty="0" smtClean="0">
                <a:latin typeface="Cambria" pitchFamily="18" charset="0"/>
              </a:rPr>
              <a:t>Suggestions</a:t>
            </a:r>
            <a:endParaRPr lang="en-US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84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/>
          <a:lstStyle/>
          <a:p>
            <a:r>
              <a:rPr lang="en-IN" dirty="0" smtClean="0"/>
              <a:t>New initiatives of Institute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1295400"/>
            <a:ext cx="9113520" cy="5562600"/>
          </a:xfrm>
        </p:spPr>
        <p:txBody>
          <a:bodyPr/>
          <a:lstStyle/>
          <a:p>
            <a:r>
              <a:rPr lang="en-IN" sz="2800" dirty="0" smtClean="0"/>
              <a:t>FE classes will be branch wise</a:t>
            </a:r>
          </a:p>
          <a:p>
            <a:r>
              <a:rPr lang="en-IN" sz="2800" dirty="0" smtClean="0"/>
              <a:t>Foreign languages is compulsory for FE, SE &amp; it is included in time table.</a:t>
            </a:r>
          </a:p>
          <a:p>
            <a:r>
              <a:rPr lang="en-IN" sz="2800" dirty="0" smtClean="0"/>
              <a:t>We are starting mentoring programme from coming semester. One hour is reserved for mentoring in regular time table of all classes.</a:t>
            </a:r>
          </a:p>
          <a:p>
            <a:r>
              <a:rPr lang="en-IN" sz="2800" dirty="0" smtClean="0"/>
              <a:t>Two hours are reserved for SE student’s PBL Activity.</a:t>
            </a:r>
          </a:p>
          <a:p>
            <a:r>
              <a:rPr lang="en-IN" sz="2800" dirty="0" smtClean="0"/>
              <a:t>Term Test will be as per University question paper pattern &amp; test will be 1.5 hr.</a:t>
            </a:r>
          </a:p>
          <a:p>
            <a:r>
              <a:rPr lang="en-IN" sz="2800" dirty="0" smtClean="0"/>
              <a:t>Faculties are expected to define topic &amp; objectives of each lecture in Teaching Plan.</a:t>
            </a:r>
          </a:p>
          <a:p>
            <a:endParaRPr lang="en-IN" dirty="0" smtClean="0"/>
          </a:p>
          <a:p>
            <a:endParaRPr lang="en-IN" dirty="0" smtClean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  <a:p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22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954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Font typeface="Times New Roman" pitchFamily="16" charset="0"/>
              <a:buNone/>
              <a:defRPr/>
            </a:pPr>
            <a:r>
              <a:rPr lang="en-US" sz="4000" dirty="0" smtClean="0"/>
              <a:t>Mechanism to avoid proxy attendance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524000"/>
          <a:ext cx="9144000" cy="4876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71525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>
              <a:buFont typeface="Times New Roman" pitchFamily="16" charset="0"/>
              <a:buNone/>
              <a:defRPr/>
            </a:pPr>
            <a:r>
              <a:rPr lang="en-US" dirty="0" smtClean="0">
                <a:latin typeface="Cambria" pitchFamily="18" charset="0"/>
              </a:rPr>
              <a:t>Format for suggestions</a:t>
            </a:r>
            <a:endParaRPr lang="en-US" dirty="0">
              <a:latin typeface="Cambria" pitchFamily="18" charset="0"/>
            </a:endParaRPr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Cambria" panose="02040503050406030204" pitchFamily="18" charset="0"/>
              </a:rPr>
              <a:t>Suggestion 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Cambria" panose="02040503050406030204" pitchFamily="18" charset="0"/>
              </a:rPr>
              <a:t>Advantages 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Cambria" panose="02040503050406030204" pitchFamily="18" charset="0"/>
              </a:rPr>
              <a:t>Limitations</a:t>
            </a:r>
          </a:p>
          <a:p>
            <a:pPr>
              <a:buFont typeface="Times New Roman" panose="02020603050405020304" pitchFamily="18" charset="0"/>
              <a:buNone/>
            </a:pPr>
            <a:endParaRPr lang="en-US" altLang="en-US" smtClean="0">
              <a:latin typeface="Cambria" panose="02040503050406030204" pitchFamily="18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smtClean="0">
                <a:latin typeface="Cambria" panose="02040503050406030204" pitchFamily="18" charset="0"/>
              </a:rPr>
              <a:t> Implementation and Monitoring Mechanism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altLang="en-US" smtClean="0"/>
          </a:p>
          <a:p>
            <a:pPr>
              <a:buFont typeface="Times New Roman" panose="02020603050405020304" pitchFamily="18" charset="0"/>
              <a:buNone/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05174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AutoShape 1"/>
          <p:cNvSpPr>
            <a:spLocks noChangeArrowheads="1"/>
          </p:cNvSpPr>
          <p:nvPr/>
        </p:nvSpPr>
        <p:spPr bwMode="auto">
          <a:xfrm>
            <a:off x="3124200" y="3429000"/>
            <a:ext cx="2895600" cy="3048000"/>
          </a:xfrm>
          <a:prstGeom prst="smileyFace">
            <a:avLst>
              <a:gd name="adj" fmla="val 4653"/>
            </a:avLst>
          </a:prstGeom>
          <a:solidFill>
            <a:srgbClr val="F6FCA2"/>
          </a:solidFill>
          <a:ln w="9360" cap="sq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en-US" altLang="en-US"/>
          </a:p>
        </p:txBody>
      </p:sp>
      <p:sp>
        <p:nvSpPr>
          <p:cNvPr id="24578" name="WordArt 2"/>
          <p:cNvSpPr>
            <a:spLocks noChangeArrowheads="1" noChangeShapeType="1" noTextEdit="1"/>
          </p:cNvSpPr>
          <p:nvPr/>
        </p:nvSpPr>
        <p:spPr bwMode="auto">
          <a:xfrm>
            <a:off x="762000" y="914400"/>
            <a:ext cx="7696200" cy="2057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IN" b="1" kern="10">
                <a:ln w="19080" cap="sq">
                  <a:solidFill>
                    <a:srgbClr val="FFFFFF"/>
                  </a:solidFill>
                  <a:miter lim="800000"/>
                  <a:headEnd/>
                  <a:tailEnd/>
                </a:ln>
                <a:gradFill rotWithShape="1">
                  <a:gsLst>
                    <a:gs pos="0">
                      <a:srgbClr val="009999"/>
                    </a:gs>
                    <a:gs pos="100000">
                      <a:srgbClr val="000000"/>
                    </a:gs>
                  </a:gsLst>
                  <a:lin ang="10800000" scaled="1"/>
                </a:gradFill>
                <a:effectLst>
                  <a:outerShdw dist="63504" dir="2216092" algn="ctr" rotWithShape="0">
                    <a:srgbClr val="000000">
                      <a:alpha val="50026"/>
                    </a:srgbClr>
                  </a:outerShdw>
                </a:effectLst>
                <a:cs typeface="Arial" panose="020B0604020202020204" pitchFamily="34" charset="0"/>
              </a:rPr>
              <a:t>Thank You !</a:t>
            </a:r>
          </a:p>
        </p:txBody>
      </p:sp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956298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WELCOME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 TO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NEW ACADEMIC 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60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 YEAR</a:t>
            </a: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en-US" sz="6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" pitchFamily="18" charset="0"/>
                <a:ea typeface="+mn-ea"/>
                <a:cs typeface="+mn-cs"/>
              </a:rPr>
              <a:t>2018-19</a:t>
            </a:r>
            <a:endParaRPr lang="en-US" sz="60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" pitchFamily="18" charset="0"/>
              <a:ea typeface="+mn-ea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5400" dirty="0">
              <a:latin typeface="Arial" charset="0"/>
              <a:ea typeface="+mn-ea"/>
              <a:cs typeface="+mn-cs"/>
            </a:endParaRPr>
          </a:p>
          <a:p>
            <a:pPr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5400" dirty="0">
              <a:latin typeface="Arial" charset="0"/>
              <a:ea typeface="+mn-ea"/>
              <a:cs typeface="+mn-cs"/>
            </a:endParaRPr>
          </a:p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24063" y="2967038"/>
            <a:ext cx="184150" cy="92392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eaLnBrk="1" hangingPunct="1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82"/>
            <a:ext cx="9144000" cy="965718"/>
          </a:xfrm>
          <a:solidFill>
            <a:srgbClr val="FFC00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/>
          <a:lstStyle/>
          <a:p>
            <a:r>
              <a:rPr lang="en-IN" sz="3600" dirty="0" smtClean="0"/>
              <a:t>Introduction of Newly Joined Faculty</a:t>
            </a:r>
            <a:endParaRPr lang="en-IN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990601"/>
            <a:ext cx="8534400" cy="4191000"/>
          </a:xfrm>
        </p:spPr>
        <p:txBody>
          <a:bodyPr/>
          <a:lstStyle/>
          <a:p>
            <a:r>
              <a:rPr lang="en-IN" dirty="0" smtClean="0"/>
              <a:t>Name </a:t>
            </a:r>
          </a:p>
          <a:p>
            <a:r>
              <a:rPr lang="en-IN" dirty="0" smtClean="0"/>
              <a:t>Department Joined </a:t>
            </a:r>
            <a:endParaRPr lang="en-IN" dirty="0"/>
          </a:p>
          <a:p>
            <a:r>
              <a:rPr lang="en-IN" dirty="0" smtClean="0"/>
              <a:t>Experience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9220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IN" dirty="0" smtClean="0"/>
              <a:t>Lecture Duration &amp; Lunch Breaks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067800" cy="5105400"/>
          </a:xfrm>
        </p:spPr>
        <p:txBody>
          <a:bodyPr/>
          <a:lstStyle/>
          <a:p>
            <a:pPr marL="342900" lvl="1" indent="-342900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IN" b="1" dirty="0"/>
              <a:t>1 Lecture : 55mins</a:t>
            </a:r>
          </a:p>
          <a:p>
            <a:pPr lvl="1"/>
            <a:r>
              <a:rPr lang="en-IN" dirty="0" smtClean="0"/>
              <a:t>FE(All), SE (CIVIL, </a:t>
            </a:r>
            <a:r>
              <a:rPr lang="en-IN" sz="2689" dirty="0" smtClean="0"/>
              <a:t>MECH</a:t>
            </a:r>
            <a:r>
              <a:rPr lang="en-IN" dirty="0" smtClean="0"/>
              <a:t>):12.40pm to 1:10pm</a:t>
            </a:r>
          </a:p>
          <a:p>
            <a:pPr lvl="1"/>
            <a:r>
              <a:rPr lang="en-IN" dirty="0" smtClean="0"/>
              <a:t>SE(COMP,IT,EXTC): 11.55am to 12.25pm</a:t>
            </a:r>
          </a:p>
          <a:p>
            <a:pPr lvl="1"/>
            <a:endParaRPr lang="en-IN" dirty="0" smtClean="0"/>
          </a:p>
          <a:p>
            <a:pPr marL="342900" lvl="1" indent="-342900">
              <a:spcBef>
                <a:spcPts val="800"/>
              </a:spcBef>
              <a:buFont typeface="Times New Roman" panose="02020603050405020304" pitchFamily="18" charset="0"/>
              <a:buChar char="•"/>
            </a:pPr>
            <a:r>
              <a:rPr lang="en-IN" b="1" dirty="0"/>
              <a:t>1 Lecture : </a:t>
            </a:r>
            <a:r>
              <a:rPr lang="en-IN" b="1" dirty="0" smtClean="0"/>
              <a:t>60mins</a:t>
            </a:r>
            <a:endParaRPr lang="en-IN" dirty="0" smtClean="0"/>
          </a:p>
          <a:p>
            <a:pPr lvl="1"/>
            <a:r>
              <a:rPr lang="en-IN" dirty="0" smtClean="0"/>
              <a:t>TE, BE (CIVIL,MECH): 1.00pm to 1.30pm</a:t>
            </a:r>
          </a:p>
          <a:p>
            <a:pPr lvl="1"/>
            <a:r>
              <a:rPr lang="en-IN" dirty="0"/>
              <a:t>T</a:t>
            </a:r>
            <a:r>
              <a:rPr lang="en-IN" dirty="0" smtClean="0"/>
              <a:t>E, BE(COMP, IT, EXTC): 12.10pm to 12.40pm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9564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551"/>
            <a:ext cx="9144000" cy="898849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IN" dirty="0" smtClean="0"/>
              <a:t>Tie-ups and Associations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90600"/>
            <a:ext cx="9144000" cy="5867400"/>
          </a:xfrm>
        </p:spPr>
        <p:txBody>
          <a:bodyPr>
            <a:normAutofit fontScale="40000" lnSpcReduction="20000"/>
          </a:bodyPr>
          <a:lstStyle/>
          <a:p>
            <a:endParaRPr lang="en-IN" dirty="0" smtClean="0"/>
          </a:p>
          <a:p>
            <a:r>
              <a:rPr lang="en-IN" dirty="0" smtClean="0"/>
              <a:t>Open Source Experimental Lab for Emerging Technologies in collaboration with </a:t>
            </a:r>
            <a:r>
              <a:rPr lang="en-IN" dirty="0" err="1" smtClean="0"/>
              <a:t>Ashnik</a:t>
            </a:r>
            <a:r>
              <a:rPr lang="en-IN" dirty="0" smtClean="0"/>
              <a:t>.</a:t>
            </a:r>
          </a:p>
          <a:p>
            <a:pPr marL="0" indent="0">
              <a:buNone/>
            </a:pPr>
            <a:r>
              <a:rPr lang="en-IN" dirty="0"/>
              <a:t> </a:t>
            </a:r>
            <a:r>
              <a:rPr lang="en-IN" dirty="0" smtClean="0"/>
              <a:t>        - </a:t>
            </a:r>
            <a:r>
              <a:rPr lang="en-IN" dirty="0" err="1" smtClean="0"/>
              <a:t>Prof.</a:t>
            </a:r>
            <a:r>
              <a:rPr lang="en-IN" dirty="0" smtClean="0"/>
              <a:t> </a:t>
            </a:r>
            <a:r>
              <a:rPr lang="en-IN" dirty="0" err="1" smtClean="0"/>
              <a:t>Amol</a:t>
            </a:r>
            <a:r>
              <a:rPr lang="en-IN" dirty="0" smtClean="0"/>
              <a:t> </a:t>
            </a:r>
            <a:r>
              <a:rPr lang="en-IN" dirty="0" err="1" smtClean="0"/>
              <a:t>Kalugade</a:t>
            </a:r>
            <a:r>
              <a:rPr lang="en-IN" dirty="0" smtClean="0"/>
              <a:t>, </a:t>
            </a:r>
            <a:r>
              <a:rPr lang="en-IN" dirty="0" err="1" smtClean="0"/>
              <a:t>Prof.</a:t>
            </a:r>
            <a:r>
              <a:rPr lang="en-IN" dirty="0" smtClean="0"/>
              <a:t> </a:t>
            </a:r>
            <a:r>
              <a:rPr lang="en-IN" dirty="0" err="1" smtClean="0"/>
              <a:t>Anagha</a:t>
            </a:r>
            <a:r>
              <a:rPr lang="en-IN" dirty="0" smtClean="0"/>
              <a:t> </a:t>
            </a:r>
            <a:r>
              <a:rPr lang="en-IN" dirty="0" err="1" smtClean="0"/>
              <a:t>Aher</a:t>
            </a:r>
            <a:r>
              <a:rPr lang="en-IN" dirty="0" smtClean="0"/>
              <a:t>.</a:t>
            </a:r>
            <a:endParaRPr lang="en-IN" dirty="0"/>
          </a:p>
          <a:p>
            <a:r>
              <a:rPr lang="en-IN" dirty="0" smtClean="0"/>
              <a:t>RED </a:t>
            </a:r>
            <a:r>
              <a:rPr lang="en-IN" dirty="0" smtClean="0"/>
              <a:t>HAT Academy Programme.</a:t>
            </a:r>
          </a:p>
          <a:p>
            <a:pPr lvl="1"/>
            <a:r>
              <a:rPr lang="en-IN" dirty="0" smtClean="0"/>
              <a:t>Coordinators: </a:t>
            </a:r>
            <a:r>
              <a:rPr lang="en-IN" dirty="0" err="1" smtClean="0"/>
              <a:t>IT:Prof</a:t>
            </a:r>
            <a:r>
              <a:rPr lang="en-IN" dirty="0"/>
              <a:t>. </a:t>
            </a:r>
            <a:r>
              <a:rPr lang="en-IN" dirty="0" err="1" smtClean="0"/>
              <a:t>Neha</a:t>
            </a:r>
            <a:r>
              <a:rPr lang="en-IN" dirty="0" smtClean="0"/>
              <a:t> </a:t>
            </a:r>
            <a:r>
              <a:rPr lang="en-IN" dirty="0" err="1" smtClean="0"/>
              <a:t>Deshmukh</a:t>
            </a:r>
            <a:r>
              <a:rPr lang="en-IN" dirty="0" smtClean="0"/>
              <a:t>, </a:t>
            </a:r>
            <a:r>
              <a:rPr lang="en-IN" dirty="0" err="1"/>
              <a:t>Prof.</a:t>
            </a:r>
            <a:r>
              <a:rPr lang="en-IN" dirty="0"/>
              <a:t> </a:t>
            </a:r>
            <a:r>
              <a:rPr lang="en-IN" dirty="0" err="1"/>
              <a:t>Apeksha</a:t>
            </a:r>
            <a:r>
              <a:rPr lang="en-IN" dirty="0"/>
              <a:t> </a:t>
            </a:r>
            <a:r>
              <a:rPr lang="en-IN" dirty="0" err="1"/>
              <a:t>Mohite</a:t>
            </a:r>
            <a:endParaRPr lang="en-IN" dirty="0" smtClean="0"/>
          </a:p>
          <a:p>
            <a:pPr lvl="1"/>
            <a:r>
              <a:rPr lang="en-IN" dirty="0" smtClean="0"/>
              <a:t>                      COMP: </a:t>
            </a:r>
            <a:r>
              <a:rPr lang="en-IN" dirty="0" err="1"/>
              <a:t>Prof.</a:t>
            </a:r>
            <a:r>
              <a:rPr lang="en-IN" dirty="0"/>
              <a:t> </a:t>
            </a:r>
            <a:r>
              <a:rPr lang="en-IN" dirty="0" err="1" smtClean="0"/>
              <a:t>Ramya</a:t>
            </a:r>
            <a:r>
              <a:rPr lang="en-IN" dirty="0" smtClean="0"/>
              <a:t> R. , </a:t>
            </a:r>
            <a:r>
              <a:rPr lang="en-IN" dirty="0" err="1"/>
              <a:t>Prof.</a:t>
            </a:r>
            <a:r>
              <a:rPr lang="en-IN" dirty="0"/>
              <a:t> </a:t>
            </a:r>
            <a:r>
              <a:rPr lang="en-IN" dirty="0" err="1" smtClean="0"/>
              <a:t>Sofiya</a:t>
            </a:r>
            <a:r>
              <a:rPr lang="en-IN" dirty="0" smtClean="0"/>
              <a:t> </a:t>
            </a:r>
            <a:r>
              <a:rPr lang="en-IN" dirty="0" err="1" smtClean="0"/>
              <a:t>Mujawar</a:t>
            </a:r>
            <a:endParaRPr lang="en-IN" dirty="0" smtClean="0"/>
          </a:p>
          <a:p>
            <a:r>
              <a:rPr lang="en-IN" dirty="0" smtClean="0"/>
              <a:t>Texas University Innovation Centre</a:t>
            </a:r>
            <a:r>
              <a:rPr lang="en-IN" dirty="0" smtClean="0"/>
              <a:t>.</a:t>
            </a:r>
            <a:endParaRPr lang="en-IN" dirty="0" smtClean="0"/>
          </a:p>
          <a:p>
            <a:pPr lvl="1"/>
            <a:r>
              <a:rPr lang="en-IN" dirty="0" smtClean="0"/>
              <a:t>Coordinator : </a:t>
            </a:r>
            <a:r>
              <a:rPr lang="en-IN" dirty="0" err="1" smtClean="0"/>
              <a:t>Prof.</a:t>
            </a:r>
            <a:r>
              <a:rPr lang="en-IN" dirty="0" smtClean="0"/>
              <a:t> </a:t>
            </a:r>
            <a:r>
              <a:rPr lang="en-IN" dirty="0" err="1" smtClean="0"/>
              <a:t>Selvin</a:t>
            </a:r>
            <a:r>
              <a:rPr lang="en-IN" dirty="0" smtClean="0"/>
              <a:t> </a:t>
            </a:r>
            <a:r>
              <a:rPr lang="en-IN" dirty="0" smtClean="0"/>
              <a:t>Furtado</a:t>
            </a:r>
            <a:endParaRPr lang="en-IN" dirty="0" smtClean="0"/>
          </a:p>
          <a:p>
            <a:r>
              <a:rPr lang="en-IN" dirty="0" smtClean="0"/>
              <a:t>E-</a:t>
            </a:r>
            <a:r>
              <a:rPr lang="en-IN" dirty="0" err="1"/>
              <a:t>Y</a:t>
            </a:r>
            <a:r>
              <a:rPr lang="en-IN" dirty="0" err="1" smtClean="0"/>
              <a:t>antra</a:t>
            </a:r>
            <a:r>
              <a:rPr lang="en-IN" dirty="0" smtClean="0"/>
              <a:t> lab in association with IIT Bombay.</a:t>
            </a:r>
          </a:p>
          <a:p>
            <a:pPr lvl="1"/>
            <a:r>
              <a:rPr lang="en-IN" dirty="0" smtClean="0"/>
              <a:t>Coordinator : </a:t>
            </a:r>
            <a:r>
              <a:rPr lang="en-IN" dirty="0" err="1" smtClean="0"/>
              <a:t>Prof.</a:t>
            </a:r>
            <a:r>
              <a:rPr lang="en-IN" dirty="0" smtClean="0"/>
              <a:t> </a:t>
            </a:r>
            <a:r>
              <a:rPr lang="en-IN" dirty="0" err="1" smtClean="0"/>
              <a:t>Sonal</a:t>
            </a:r>
            <a:r>
              <a:rPr lang="en-IN" dirty="0" smtClean="0"/>
              <a:t> Jain</a:t>
            </a:r>
          </a:p>
          <a:p>
            <a:r>
              <a:rPr lang="en-IN" dirty="0" smtClean="0"/>
              <a:t>IIT Bombay Spoken Tutorial.</a:t>
            </a:r>
          </a:p>
          <a:p>
            <a:pPr lvl="1"/>
            <a:r>
              <a:rPr lang="en-IN" dirty="0"/>
              <a:t>Coordinator: </a:t>
            </a:r>
            <a:r>
              <a:rPr lang="en-IN" dirty="0" err="1"/>
              <a:t>Prof.</a:t>
            </a:r>
            <a:r>
              <a:rPr lang="en-IN" dirty="0"/>
              <a:t> Vishal </a:t>
            </a:r>
            <a:r>
              <a:rPr lang="en-IN" dirty="0" err="1"/>
              <a:t>Badgujar</a:t>
            </a:r>
            <a:r>
              <a:rPr lang="en-IN" dirty="0"/>
              <a:t> </a:t>
            </a:r>
            <a:endParaRPr lang="en-IN" dirty="0" smtClean="0"/>
          </a:p>
          <a:p>
            <a:r>
              <a:rPr lang="en-IN" dirty="0" smtClean="0"/>
              <a:t>GATE Coaching.</a:t>
            </a:r>
          </a:p>
          <a:p>
            <a:pPr lvl="1"/>
            <a:r>
              <a:rPr lang="en-IN" dirty="0" smtClean="0"/>
              <a:t>Coordinator: HODs</a:t>
            </a:r>
          </a:p>
          <a:p>
            <a:r>
              <a:rPr lang="en-IN" dirty="0" smtClean="0"/>
              <a:t>NPTEL local chapter.</a:t>
            </a:r>
          </a:p>
          <a:p>
            <a:pPr lvl="1"/>
            <a:r>
              <a:rPr lang="en-IN" dirty="0" smtClean="0"/>
              <a:t>Coordinator: </a:t>
            </a:r>
            <a:r>
              <a:rPr lang="en-IN" dirty="0" err="1" smtClean="0"/>
              <a:t>Prof.</a:t>
            </a:r>
            <a:r>
              <a:rPr lang="en-IN" dirty="0" smtClean="0"/>
              <a:t> </a:t>
            </a:r>
            <a:r>
              <a:rPr lang="en-IN" dirty="0" smtClean="0"/>
              <a:t>Sachin </a:t>
            </a:r>
            <a:r>
              <a:rPr lang="en-IN" dirty="0" err="1" smtClean="0"/>
              <a:t>Takmare</a:t>
            </a:r>
            <a:endParaRPr lang="en-IN" dirty="0" smtClean="0"/>
          </a:p>
          <a:p>
            <a:r>
              <a:rPr lang="en-IN" dirty="0" smtClean="0"/>
              <a:t>IIT Bombay Library Membership</a:t>
            </a:r>
          </a:p>
          <a:p>
            <a:pPr lvl="1"/>
            <a:r>
              <a:rPr lang="en-IN" dirty="0"/>
              <a:t>Coordinator: </a:t>
            </a:r>
            <a:r>
              <a:rPr lang="en-IN" dirty="0" smtClean="0"/>
              <a:t>Librarian</a:t>
            </a:r>
          </a:p>
          <a:p>
            <a:r>
              <a:rPr lang="en-IN" dirty="0" smtClean="0"/>
              <a:t>Innovation Centre of AI, Machine Learning, Data Analytics in collaboration with Beneath University. </a:t>
            </a:r>
            <a:endParaRPr lang="en-IN" dirty="0" smtClean="0"/>
          </a:p>
          <a:p>
            <a:r>
              <a:rPr lang="en-IN" dirty="0" smtClean="0"/>
              <a:t>CISCO </a:t>
            </a:r>
            <a:r>
              <a:rPr lang="en-IN" dirty="0" smtClean="0"/>
              <a:t>Certification centre.</a:t>
            </a:r>
          </a:p>
          <a:p>
            <a:pPr lvl="1"/>
            <a:r>
              <a:rPr lang="en-IN" dirty="0" smtClean="0"/>
              <a:t>Coordinator : </a:t>
            </a:r>
            <a:r>
              <a:rPr lang="en-IN" dirty="0" err="1" smtClean="0"/>
              <a:t>Prof.</a:t>
            </a:r>
            <a:r>
              <a:rPr lang="en-IN" dirty="0" smtClean="0"/>
              <a:t> Jay Mehta</a:t>
            </a:r>
          </a:p>
          <a:p>
            <a:r>
              <a:rPr lang="en-IN" dirty="0"/>
              <a:t>SKILL NEXT Programme in collaboration with BMW India</a:t>
            </a:r>
            <a:r>
              <a:rPr lang="en-IN" dirty="0" smtClean="0"/>
              <a:t>.</a:t>
            </a:r>
          </a:p>
          <a:p>
            <a:pPr lvl="1"/>
            <a:r>
              <a:rPr lang="en-IN" dirty="0" smtClean="0"/>
              <a:t>Coordinator : </a:t>
            </a:r>
            <a:r>
              <a:rPr lang="en-IN" dirty="0" err="1" smtClean="0"/>
              <a:t>Prof.</a:t>
            </a:r>
            <a:r>
              <a:rPr lang="en-IN" dirty="0" smtClean="0"/>
              <a:t> Nikhil </a:t>
            </a:r>
            <a:r>
              <a:rPr lang="en-IN" dirty="0" err="1" smtClean="0"/>
              <a:t>Khatekar</a:t>
            </a:r>
            <a:endParaRPr lang="en-IN" dirty="0"/>
          </a:p>
          <a:p>
            <a:endParaRPr lang="en-IN" dirty="0" smtClean="0"/>
          </a:p>
          <a:p>
            <a:pPr marL="0" indent="0">
              <a:buNone/>
            </a:pPr>
            <a:endParaRPr lang="en-IN" dirty="0" smtClean="0"/>
          </a:p>
          <a:p>
            <a:pPr marL="0" indent="0">
              <a:buNone/>
            </a:pPr>
            <a:endParaRPr lang="en-IN" dirty="0" smtClean="0"/>
          </a:p>
        </p:txBody>
      </p:sp>
    </p:spTree>
    <p:extLst>
      <p:ext uri="{BB962C8B-B14F-4D97-AF65-F5344CB8AC3E}">
        <p14:creationId xmlns:p14="http://schemas.microsoft.com/office/powerpoint/2010/main" val="86532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067800" cy="838200"/>
          </a:xfr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r>
              <a:rPr lang="en-IN" dirty="0" smtClean="0"/>
              <a:t>Proposed Tie-ups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6019800"/>
          </a:xfrm>
        </p:spPr>
        <p:txBody>
          <a:bodyPr/>
          <a:lstStyle/>
          <a:p>
            <a:endParaRPr lang="en-IN" sz="2800" dirty="0" smtClean="0"/>
          </a:p>
          <a:p>
            <a:r>
              <a:rPr lang="en-IN" sz="2800" dirty="0" smtClean="0"/>
              <a:t>TATA Nest Tie-up for Hostel Accommodation.</a:t>
            </a:r>
          </a:p>
          <a:p>
            <a:r>
              <a:rPr lang="en-IN" sz="2800" dirty="0" smtClean="0"/>
              <a:t>Earn &amp; Learn Policy.</a:t>
            </a:r>
          </a:p>
          <a:p>
            <a:r>
              <a:rPr lang="en-IN" sz="2800" dirty="0" smtClean="0"/>
              <a:t>Biometric attendance for Staff and Reserve category students.</a:t>
            </a:r>
          </a:p>
          <a:p>
            <a:r>
              <a:rPr lang="en-IN" sz="2800" dirty="0" smtClean="0"/>
              <a:t>IELTS certification Training.</a:t>
            </a:r>
          </a:p>
          <a:p>
            <a:r>
              <a:rPr lang="en-IN" sz="2800" dirty="0" smtClean="0"/>
              <a:t>GRE/TOFEL Training.</a:t>
            </a:r>
          </a:p>
        </p:txBody>
      </p:sp>
    </p:spTree>
    <p:extLst>
      <p:ext uri="{BB962C8B-B14F-4D97-AF65-F5344CB8AC3E}">
        <p14:creationId xmlns:p14="http://schemas.microsoft.com/office/powerpoint/2010/main" val="2337516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882"/>
            <a:ext cx="9144000" cy="1118118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/>
          <a:lstStyle/>
          <a:p>
            <a:r>
              <a:rPr lang="en-IN" dirty="0" smtClean="0"/>
              <a:t>Proposed NBA Activities 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r>
              <a:rPr lang="en-IN" dirty="0" smtClean="0"/>
              <a:t>NBA Road map </a:t>
            </a:r>
          </a:p>
          <a:p>
            <a:pPr lvl="1"/>
            <a:r>
              <a:rPr lang="en-IN" dirty="0" smtClean="0"/>
              <a:t>By Rahul </a:t>
            </a:r>
            <a:r>
              <a:rPr lang="en-IN" dirty="0" err="1" smtClean="0"/>
              <a:t>Ambekar</a:t>
            </a:r>
            <a:endParaRPr lang="en-IN" dirty="0" smtClean="0"/>
          </a:p>
          <a:p>
            <a:pPr lvl="1"/>
            <a:r>
              <a:rPr lang="en-IN" dirty="0" smtClean="0"/>
              <a:t>Date: 3</a:t>
            </a:r>
            <a:r>
              <a:rPr lang="en-IN" baseline="30000" dirty="0" smtClean="0"/>
              <a:t>rd</a:t>
            </a:r>
            <a:r>
              <a:rPr lang="en-IN" dirty="0" smtClean="0"/>
              <a:t> July 2018, 2.00pm to 3.00pm</a:t>
            </a:r>
          </a:p>
          <a:p>
            <a:r>
              <a:rPr lang="en-IN" dirty="0" smtClean="0"/>
              <a:t>Rubrics, Project (Process and Policies), Mentoring Program</a:t>
            </a:r>
          </a:p>
          <a:p>
            <a:pPr lvl="1"/>
            <a:r>
              <a:rPr lang="en-IN" dirty="0" smtClean="0"/>
              <a:t>By </a:t>
            </a:r>
            <a:r>
              <a:rPr lang="en-IN" dirty="0" err="1" smtClean="0"/>
              <a:t>Mugdha</a:t>
            </a:r>
            <a:r>
              <a:rPr lang="en-IN" dirty="0" smtClean="0"/>
              <a:t> A., </a:t>
            </a:r>
            <a:r>
              <a:rPr lang="en-IN" dirty="0" err="1" smtClean="0"/>
              <a:t>Rujata</a:t>
            </a:r>
            <a:r>
              <a:rPr lang="en-IN" dirty="0" smtClean="0"/>
              <a:t> C., </a:t>
            </a:r>
            <a:r>
              <a:rPr lang="en-IN" dirty="0" err="1" smtClean="0"/>
              <a:t>Brinal</a:t>
            </a:r>
            <a:r>
              <a:rPr lang="en-IN" dirty="0" smtClean="0"/>
              <a:t> C.</a:t>
            </a:r>
          </a:p>
          <a:p>
            <a:pPr lvl="1"/>
            <a:r>
              <a:rPr lang="en-IN" dirty="0" smtClean="0"/>
              <a:t>Date: 4</a:t>
            </a:r>
            <a:r>
              <a:rPr lang="en-IN" baseline="30000" dirty="0" smtClean="0"/>
              <a:t>th</a:t>
            </a:r>
            <a:r>
              <a:rPr lang="en-IN" dirty="0" smtClean="0"/>
              <a:t> July 18 </a:t>
            </a:r>
            <a:endParaRPr lang="en-IN" dirty="0"/>
          </a:p>
          <a:p>
            <a:pPr lvl="1"/>
            <a:r>
              <a:rPr lang="en-IN" dirty="0" smtClean="0"/>
              <a:t>Time for CIVIL,MECH: 10:00am to 12:00noon</a:t>
            </a:r>
          </a:p>
          <a:p>
            <a:pPr lvl="1"/>
            <a:r>
              <a:rPr lang="en-IN" dirty="0" smtClean="0"/>
              <a:t>Time for IT,COMP, EXTC, HAS: 2:00pm to 4:00pm</a:t>
            </a:r>
          </a:p>
          <a:p>
            <a:pPr lvl="1"/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303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r>
              <a:rPr lang="en-IN" dirty="0" smtClean="0"/>
              <a:t>Special Weightages will be given in </a:t>
            </a:r>
            <a:r>
              <a:rPr lang="en-IN" dirty="0" smtClean="0"/>
              <a:t>Appraisal </a:t>
            </a:r>
            <a:r>
              <a:rPr lang="en-IN" dirty="0" smtClean="0"/>
              <a:t>for following things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r>
              <a:rPr lang="en-IN" dirty="0" smtClean="0"/>
              <a:t>Patents and Publications.</a:t>
            </a:r>
          </a:p>
          <a:p>
            <a:r>
              <a:rPr lang="en-IN" dirty="0" err="1" smtClean="0"/>
              <a:t>MooCS</a:t>
            </a:r>
            <a:r>
              <a:rPr lang="en-IN" dirty="0" smtClean="0"/>
              <a:t> / NPTEL Certifications in their domain.</a:t>
            </a:r>
          </a:p>
          <a:p>
            <a:r>
              <a:rPr lang="en-IN" dirty="0" smtClean="0"/>
              <a:t>Professional Certifications.</a:t>
            </a:r>
          </a:p>
          <a:p>
            <a:r>
              <a:rPr lang="en-IN" dirty="0" smtClean="0"/>
              <a:t>Delivery and Attendance of STTP/ FDP.</a:t>
            </a:r>
          </a:p>
          <a:p>
            <a:pPr marL="0" indent="0">
              <a:buNone/>
            </a:pPr>
            <a:endParaRPr lang="en-IN" dirty="0" smtClean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528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ffice Theme">
      <a:majorFont>
        <a:latin typeface="Arial"/>
        <a:ea typeface="Droid Sans Fallback"/>
        <a:cs typeface="Droid Sans Fallback"/>
      </a:majorFont>
      <a:minorFont>
        <a:latin typeface="Arial"/>
        <a:ea typeface="Droid Sans Fallback"/>
        <a:cs typeface="Droid Sans Fallback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10405</TotalTime>
  <Words>1976</Words>
  <Application>Microsoft Office PowerPoint</Application>
  <PresentationFormat>On-screen Show (4:3)</PresentationFormat>
  <Paragraphs>590</Paragraphs>
  <Slides>44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44</vt:i4>
      </vt:variant>
    </vt:vector>
  </HeadingPairs>
  <TitlesOfParts>
    <vt:vector size="56" baseType="lpstr">
      <vt:lpstr>Arial</vt:lpstr>
      <vt:lpstr>Calibri</vt:lpstr>
      <vt:lpstr>Cambria</vt:lpstr>
      <vt:lpstr>DejaVu Sans</vt:lpstr>
      <vt:lpstr>Droid Sans</vt:lpstr>
      <vt:lpstr>Droid Sans Fallback</vt:lpstr>
      <vt:lpstr>Mangal</vt:lpstr>
      <vt:lpstr>Times New Roman</vt:lpstr>
      <vt:lpstr>Tinos</vt:lpstr>
      <vt:lpstr>Wingdings</vt:lpstr>
      <vt:lpstr>Office Theme</vt:lpstr>
      <vt:lpstr>1_Office Theme</vt:lpstr>
      <vt:lpstr>PowerPoint Presentation</vt:lpstr>
      <vt:lpstr>PowerPoint Presentation</vt:lpstr>
      <vt:lpstr>PowerPoint Presentation</vt:lpstr>
      <vt:lpstr>New initiatives of Institute</vt:lpstr>
      <vt:lpstr>Lecture Duration &amp; Lunch Breaks</vt:lpstr>
      <vt:lpstr>Tie-ups and Associations </vt:lpstr>
      <vt:lpstr>Proposed Tie-ups</vt:lpstr>
      <vt:lpstr>Proposed NBA Activities </vt:lpstr>
      <vt:lpstr>Special Weightages will be given in Appraisal for following things</vt:lpstr>
      <vt:lpstr>PowerPoint Presentation</vt:lpstr>
      <vt:lpstr>Course File to be Maintained on Moodle Server and Hard Copy</vt:lpstr>
      <vt:lpstr> Files to be maintained by all Departments </vt:lpstr>
      <vt:lpstr>PowerPoint Presentation</vt:lpstr>
      <vt:lpstr>PowerPoint Presentation</vt:lpstr>
      <vt:lpstr>PowerPoint Presentation</vt:lpstr>
      <vt:lpstr>PowerPoint Presentation</vt:lpstr>
      <vt:lpstr>Academic Calendar  Second Half 2018 (SE, TE &amp; BE only) Academic Calendar </vt:lpstr>
      <vt:lpstr>PowerPoint Presentation</vt:lpstr>
      <vt:lpstr>PowerPoint Presentation</vt:lpstr>
      <vt:lpstr>PowerPoint Presentation</vt:lpstr>
      <vt:lpstr>Student Attendance Report</vt:lpstr>
      <vt:lpstr>   Report of Lecture/Practical Missed</vt:lpstr>
      <vt:lpstr>PowerPoint Presentation</vt:lpstr>
      <vt:lpstr>   Class Advisors</vt:lpstr>
      <vt:lpstr>Policy for Improvement in Attendance</vt:lpstr>
      <vt:lpstr> Undertaking by Students &amp; Parent</vt:lpstr>
      <vt:lpstr>Late Comer and Absent Policy</vt:lpstr>
      <vt:lpstr>Good Practices</vt:lpstr>
      <vt:lpstr>Subject Expert Group</vt:lpstr>
      <vt:lpstr>Software utilities available at APSIT </vt:lpstr>
      <vt:lpstr>Organization Chart</vt:lpstr>
      <vt:lpstr>Academic Activities at APSIT</vt:lpstr>
      <vt:lpstr>Cont…</vt:lpstr>
      <vt:lpstr>IT Infra &amp; Maintenance</vt:lpstr>
      <vt:lpstr>MOODLE: E-LEARNING PLATFORM</vt:lpstr>
      <vt:lpstr>MOODLE: E-LEARNING PLATFORM cont…</vt:lpstr>
      <vt:lpstr>Procedure for IT Maintenance</vt:lpstr>
      <vt:lpstr>Training Session Schedule</vt:lpstr>
      <vt:lpstr>Suggestions</vt:lpstr>
      <vt:lpstr>Mechanism to avoid proxy attendance</vt:lpstr>
      <vt:lpstr>Format for suggestions</vt:lpstr>
      <vt:lpstr>PowerPoint Presentation</vt:lpstr>
      <vt:lpstr>PowerPoint Presentation</vt:lpstr>
      <vt:lpstr>Introduction of Newly Joined Faculty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pct</dc:creator>
  <cp:lastModifiedBy>uttam kolekar</cp:lastModifiedBy>
  <cp:revision>310</cp:revision>
  <cp:lastPrinted>2018-06-28T08:44:05Z</cp:lastPrinted>
  <dcterms:created xsi:type="dcterms:W3CDTF">2011-07-03T15:30:13Z</dcterms:created>
  <dcterms:modified xsi:type="dcterms:W3CDTF">2018-07-03T05:05:03Z</dcterms:modified>
</cp:coreProperties>
</file>