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ls" ContentType="application/vnd.ms-exce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0"/>
  </p:notesMasterIdLst>
  <p:sldIdLst>
    <p:sldId id="333" r:id="rId2"/>
    <p:sldId id="257" r:id="rId3"/>
    <p:sldId id="258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9" r:id="rId12"/>
    <p:sldId id="270" r:id="rId13"/>
    <p:sldId id="271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286" r:id="rId28"/>
    <p:sldId id="287" r:id="rId29"/>
    <p:sldId id="288" r:id="rId30"/>
    <p:sldId id="289" r:id="rId31"/>
    <p:sldId id="290" r:id="rId32"/>
    <p:sldId id="291" r:id="rId33"/>
    <p:sldId id="292" r:id="rId34"/>
    <p:sldId id="293" r:id="rId35"/>
    <p:sldId id="294" r:id="rId36"/>
    <p:sldId id="295" r:id="rId37"/>
    <p:sldId id="296" r:id="rId38"/>
    <p:sldId id="297" r:id="rId39"/>
    <p:sldId id="298" r:id="rId40"/>
    <p:sldId id="299" r:id="rId41"/>
    <p:sldId id="300" r:id="rId42"/>
    <p:sldId id="301" r:id="rId43"/>
    <p:sldId id="302" r:id="rId44"/>
    <p:sldId id="303" r:id="rId45"/>
    <p:sldId id="304" r:id="rId46"/>
    <p:sldId id="331" r:id="rId47"/>
    <p:sldId id="305" r:id="rId48"/>
    <p:sldId id="306" r:id="rId49"/>
    <p:sldId id="307" r:id="rId50"/>
    <p:sldId id="308" r:id="rId51"/>
    <p:sldId id="309" r:id="rId52"/>
    <p:sldId id="310" r:id="rId53"/>
    <p:sldId id="311" r:id="rId54"/>
    <p:sldId id="312" r:id="rId55"/>
    <p:sldId id="313" r:id="rId56"/>
    <p:sldId id="314" r:id="rId57"/>
    <p:sldId id="317" r:id="rId58"/>
    <p:sldId id="318" r:id="rId5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61BB85-C9DB-4B17-B91F-BCC890E74B46}" type="datetimeFigureOut">
              <a:rPr lang="en-US" smtClean="0"/>
              <a:pPr/>
              <a:t>7/6/2015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549326-58C3-42C5-99A3-5C1629170A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932859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EA72DB6-46C7-492B-85DC-45859C240415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5D39F-BD97-41B4-A9CD-45EC2EA7C793}" type="datetimeFigureOut">
              <a:rPr lang="en-US" smtClean="0"/>
              <a:pPr/>
              <a:t>7/6/2015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A0A0C-C8E1-4C8E-9B28-B43A7A1B4B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5D39F-BD97-41B4-A9CD-45EC2EA7C793}" type="datetimeFigureOut">
              <a:rPr lang="en-US" smtClean="0"/>
              <a:pPr/>
              <a:t>7/6/2015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A0A0C-C8E1-4C8E-9B28-B43A7A1B4B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5D39F-BD97-41B4-A9CD-45EC2EA7C793}" type="datetimeFigureOut">
              <a:rPr lang="en-US" smtClean="0"/>
              <a:pPr/>
              <a:t>7/6/2015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A0A0C-C8E1-4C8E-9B28-B43A7A1B4B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1" hangingPunct="1"/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655AA3-315C-4F1F-BAF0-8CD2C3928594}" type="datetime1">
              <a:rPr lang="en-US" smtClean="0"/>
              <a:pPr/>
              <a:t>7/6/2015</a:t>
            </a:fld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B4EA27-42D1-4905-9DE5-ECE948B1072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sz="quarter" idx="13"/>
          </p:nvPr>
        </p:nvSpPr>
        <p:spPr>
          <a:xfrm>
            <a:off x="609600" y="1803400"/>
            <a:ext cx="8153400" cy="4368800"/>
          </a:xfrm>
        </p:spPr>
        <p:txBody>
          <a:bodyPr/>
          <a:lstStyle>
            <a:extLst/>
          </a:lstStyle>
          <a:p>
            <a:pPr lvl="0" eaLnBrk="1" latinLnBrk="1" hangingPunct="1"/>
            <a:r>
              <a:rPr lang="en-US" smtClean="0"/>
              <a:t>Click to edit Master text styles</a:t>
            </a:r>
          </a:p>
          <a:p>
            <a:pPr lvl="1" eaLnBrk="1" latinLnBrk="1" hangingPunct="1"/>
            <a:r>
              <a:rPr lang="en-US" smtClean="0"/>
              <a:t>Second level</a:t>
            </a:r>
          </a:p>
          <a:p>
            <a:pPr lvl="2" eaLnBrk="1" latinLnBrk="1" hangingPunct="1"/>
            <a:r>
              <a:rPr lang="en-US" smtClean="0"/>
              <a:t>Third level</a:t>
            </a:r>
          </a:p>
          <a:p>
            <a:pPr lvl="3" eaLnBrk="1" latinLnBrk="1" hangingPunct="1"/>
            <a:r>
              <a:rPr lang="en-US" smtClean="0"/>
              <a:t>Fourth level</a:t>
            </a:r>
          </a:p>
          <a:p>
            <a:pPr lvl="4" eaLnBrk="1" latinLnBrk="1" hangingPunct="1"/>
            <a:r>
              <a:rPr lang="en-US" smtClean="0"/>
              <a:t>Fifth level</a:t>
            </a:r>
            <a:endParaRPr/>
          </a:p>
        </p:txBody>
      </p:sp>
    </p:spTree>
    <p:extLst>
      <p:ext uri="{BB962C8B-B14F-4D97-AF65-F5344CB8AC3E}">
        <p14:creationId xmlns="" xmlns:p14="http://schemas.microsoft.com/office/powerpoint/2010/main" val="3382523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5D39F-BD97-41B4-A9CD-45EC2EA7C793}" type="datetimeFigureOut">
              <a:rPr lang="en-US" smtClean="0"/>
              <a:pPr/>
              <a:t>7/6/2015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A0A0C-C8E1-4C8E-9B28-B43A7A1B4B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5D39F-BD97-41B4-A9CD-45EC2EA7C793}" type="datetimeFigureOut">
              <a:rPr lang="en-US" smtClean="0"/>
              <a:pPr/>
              <a:t>7/6/2015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A0A0C-C8E1-4C8E-9B28-B43A7A1B4B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5D39F-BD97-41B4-A9CD-45EC2EA7C793}" type="datetimeFigureOut">
              <a:rPr lang="en-US" smtClean="0"/>
              <a:pPr/>
              <a:t>7/6/2015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A0A0C-C8E1-4C8E-9B28-B43A7A1B4B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5D39F-BD97-41B4-A9CD-45EC2EA7C793}" type="datetimeFigureOut">
              <a:rPr lang="en-US" smtClean="0"/>
              <a:pPr/>
              <a:t>7/6/2015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A0A0C-C8E1-4C8E-9B28-B43A7A1B4B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5D39F-BD97-41B4-A9CD-45EC2EA7C793}" type="datetimeFigureOut">
              <a:rPr lang="en-US" smtClean="0"/>
              <a:pPr/>
              <a:t>7/6/2015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A0A0C-C8E1-4C8E-9B28-B43A7A1B4B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5D39F-BD97-41B4-A9CD-45EC2EA7C793}" type="datetimeFigureOut">
              <a:rPr lang="en-US" smtClean="0"/>
              <a:pPr/>
              <a:t>7/6/2015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A0A0C-C8E1-4C8E-9B28-B43A7A1B4B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5D39F-BD97-41B4-A9CD-45EC2EA7C793}" type="datetimeFigureOut">
              <a:rPr lang="en-US" smtClean="0"/>
              <a:pPr/>
              <a:t>7/6/2015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A0A0C-C8E1-4C8E-9B28-B43A7A1B4B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5D39F-BD97-41B4-A9CD-45EC2EA7C793}" type="datetimeFigureOut">
              <a:rPr lang="en-US" smtClean="0"/>
              <a:pPr/>
              <a:t>7/6/2015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A0A0C-C8E1-4C8E-9B28-B43A7A1B4B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E5D39F-BD97-41B4-A9CD-45EC2EA7C793}" type="datetimeFigureOut">
              <a:rPr lang="en-US" smtClean="0"/>
              <a:pPr/>
              <a:t>7/6/2015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8A0A0C-C8E1-4C8E-9B28-B43A7A1B4B0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new%20facilties%20created/IEEE%20memebrship.pdf" TargetMode="External"/><Relationship Id="rId7" Type="http://schemas.openxmlformats.org/officeDocument/2006/relationships/hyperlink" Target="new%20facilties%20created/Thin%20cient%20tech-2.pdf" TargetMode="External"/><Relationship Id="rId2" Type="http://schemas.openxmlformats.org/officeDocument/2006/relationships/hyperlink" Target="new%20facilties%20created/Library%20books.pdf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new%20facilties%20created/Thin%20client%20tech-1.pdf" TargetMode="External"/><Relationship Id="rId5" Type="http://schemas.openxmlformats.org/officeDocument/2006/relationships/hyperlink" Target="new%20facilties%20created/Digital%20libray%20-2.pdf" TargetMode="External"/><Relationship Id="rId4" Type="http://schemas.openxmlformats.org/officeDocument/2006/relationships/hyperlink" Target="new%20facilties%20created/Digital%20library.pdf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activity%20calendar.doc" TargetMode="External"/><Relationship Id="rId2" Type="http://schemas.openxmlformats.org/officeDocument/2006/relationships/hyperlink" Target="Academic%20calender%20sem%20-%20I%20%2011-12.docx" TargetMode="Externa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Mentor%20list.doc" TargetMode="Externa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Mid-sem%20test%2011-12%20I/TIme%20table%20for%20students.doc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new%20facilties%20created/feedback%20page1.pdf" TargetMode="Externa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parent%20feedback.xls" TargetMode="External"/><Relationship Id="rId2" Type="http://schemas.openxmlformats.org/officeDocument/2006/relationships/hyperlink" Target="alumni%20feedback.xls" TargetMode="Externa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1.xls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broucher%20page2.pdf" TargetMode="External"/><Relationship Id="rId2" Type="http://schemas.openxmlformats.org/officeDocument/2006/relationships/hyperlink" Target="AICTE%20SDP%20-10%20pg1.jpg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4.xml"/><Relationship Id="rId5" Type="http://schemas.openxmlformats.org/officeDocument/2006/relationships/slide" Target="slide16.xml"/><Relationship Id="rId4" Type="http://schemas.openxmlformats.org/officeDocument/2006/relationships/slide" Target="slide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consultancy.doc" TargetMode="Externa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new%20facilties%20created/IEEE%20memership-1.pdf" TargetMode="External"/><Relationship Id="rId2" Type="http://schemas.openxmlformats.org/officeDocument/2006/relationships/hyperlink" Target="new%20facilties%20created/IEEE%20memebrship.pdf" TargetMode="Externa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2.xls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3.xls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hyperlink" Target="file:///C:\Users\a\Desktop\Presenation\student%20other%20events.doc" TargetMode="External"/><Relationship Id="rId2" Type="http://schemas.openxmlformats.org/officeDocument/2006/relationships/hyperlink" Target="file:///C:\Users\a\Desktop\Presenation\ISTE%20Events.doc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file:///C:\Users\a\Desktop\Presenation\Entrepreneurship%20initiatives.doc" TargetMode="External"/><Relationship Id="rId4" Type="http://schemas.openxmlformats.org/officeDocument/2006/relationships/hyperlink" Target="softskill.pdf" TargetMode="Externa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aicte%20approval%20page1.pdf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Hom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500306"/>
            <a:ext cx="9144000" cy="18573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659127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9"/>
          <p:cNvSpPr txBox="1">
            <a:spLocks/>
          </p:cNvSpPr>
          <p:nvPr/>
        </p:nvSpPr>
        <p:spPr bwMode="auto">
          <a:xfrm>
            <a:off x="7162800" y="5989638"/>
            <a:ext cx="1981200" cy="8683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 smtClean="0">
                <a:latin typeface="+mj-lt"/>
                <a:ea typeface="+mj-ea"/>
                <a:cs typeface="+mj-cs"/>
              </a:rPr>
              <a:t>DEPT.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LOGO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447800" y="0"/>
            <a:ext cx="76962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Organization of Department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600200"/>
            <a:ext cx="86868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9"/>
          <p:cNvSpPr txBox="1">
            <a:spLocks/>
          </p:cNvSpPr>
          <p:nvPr/>
        </p:nvSpPr>
        <p:spPr bwMode="auto">
          <a:xfrm>
            <a:off x="7162800" y="5989638"/>
            <a:ext cx="1981200" cy="8683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 smtClean="0">
                <a:latin typeface="+mj-lt"/>
                <a:ea typeface="+mj-ea"/>
                <a:cs typeface="+mj-cs"/>
              </a:rPr>
              <a:t>DEPT.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LOGO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524000" y="0"/>
            <a:ext cx="57150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Infrastructure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7315201" y="-1"/>
            <a:ext cx="1828800" cy="121218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533400" y="1556604"/>
          <a:ext cx="8305800" cy="423911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22526"/>
                <a:gridCol w="2422525"/>
                <a:gridCol w="3460749"/>
              </a:tblGrid>
              <a:tr h="459592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Name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Century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" pitchFamily="18" charset="0"/>
                        </a:rPr>
                        <a:t>Number 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" pitchFamily="18" charset="0"/>
                        </a:rPr>
                        <a:t>Area (sq.m)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3836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entury" pitchFamily="18" charset="0"/>
                        </a:rPr>
                        <a:t>Class Rooms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entury" pitchFamily="18" charset="0"/>
                        </a:rPr>
                        <a:t>02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 smtClean="0">
                          <a:latin typeface="Century" pitchFamily="18" charset="0"/>
                        </a:rPr>
                        <a:t>  174.26</a:t>
                      </a:r>
                      <a:endParaRPr lang="en-US" sz="2000" b="1" dirty="0">
                        <a:latin typeface="Century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36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entury" pitchFamily="18" charset="0"/>
                        </a:rPr>
                        <a:t>Laboratories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entury" pitchFamily="18" charset="0"/>
                        </a:rPr>
                        <a:t>07</a:t>
                      </a: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entury" pitchFamily="18" charset="0"/>
                        </a:rPr>
                        <a:t>(02 Shared)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entury" pitchFamily="18" charset="0"/>
                        </a:rPr>
                        <a:t>   606.63</a:t>
                      </a:r>
                      <a:endParaRPr lang="en-US" sz="2000" b="1" dirty="0">
                        <a:latin typeface="Century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36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entury" pitchFamily="18" charset="0"/>
                        </a:rPr>
                        <a:t>Seminar Hall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entury" pitchFamily="18" charset="0"/>
                        </a:rPr>
                        <a:t>01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entury" pitchFamily="18" charset="0"/>
                        </a:rPr>
                        <a:t> 87.13</a:t>
                      </a:r>
                      <a:endParaRPr lang="en-US" sz="2000" b="1" dirty="0">
                        <a:latin typeface="Century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36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entury" pitchFamily="18" charset="0"/>
                        </a:rPr>
                        <a:t>Tutorial Hall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entury" pitchFamily="18" charset="0"/>
                        </a:rPr>
                        <a:t>01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entury" pitchFamily="18" charset="0"/>
                        </a:rPr>
                        <a:t>  58.08</a:t>
                      </a:r>
                      <a:endParaRPr lang="en-US" sz="2000" b="1" dirty="0">
                        <a:latin typeface="Century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788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entury" pitchFamily="18" charset="0"/>
                        </a:rPr>
                        <a:t>Department Library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entury" pitchFamily="18" charset="0"/>
                        </a:rPr>
                        <a:t>01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smtClean="0">
                          <a:latin typeface="Century" pitchFamily="18" charset="0"/>
                        </a:rPr>
                        <a:t> 58.08</a:t>
                      </a:r>
                      <a:endParaRPr lang="en-US" sz="2000" b="1" dirty="0">
                        <a:latin typeface="Century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36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entury" pitchFamily="18" charset="0"/>
                        </a:rPr>
                        <a:t>HOD Cabin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entury" pitchFamily="18" charset="0"/>
                        </a:rPr>
                        <a:t>01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entury" pitchFamily="18" charset="0"/>
                        </a:rPr>
                        <a:t>29.04</a:t>
                      </a:r>
                      <a:endParaRPr lang="en-US" sz="2000" b="1" dirty="0">
                        <a:latin typeface="Century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36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entury" pitchFamily="18" charset="0"/>
                        </a:rPr>
                        <a:t>Faculty rooms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entury" pitchFamily="18" charset="0"/>
                        </a:rPr>
                        <a:t>10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entury" pitchFamily="18" charset="0"/>
                        </a:rPr>
                        <a:t>151.2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788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entury" pitchFamily="18" charset="0"/>
                        </a:rPr>
                        <a:t>Faculty room for T&amp;P officer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entury" pitchFamily="18" charset="0"/>
                        </a:rPr>
                        <a:t>01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entury" pitchFamily="18" charset="0"/>
                        </a:rPr>
                        <a:t>10.8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9"/>
          <p:cNvSpPr txBox="1">
            <a:spLocks/>
          </p:cNvSpPr>
          <p:nvPr/>
        </p:nvSpPr>
        <p:spPr bwMode="auto">
          <a:xfrm>
            <a:off x="7162800" y="5989638"/>
            <a:ext cx="1981200" cy="8683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 smtClean="0">
                <a:latin typeface="+mj-lt"/>
                <a:ea typeface="+mj-ea"/>
                <a:cs typeface="+mj-cs"/>
              </a:rPr>
              <a:t>DEPT.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LOGO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676400" y="0"/>
            <a:ext cx="7467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Laboratories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736027955"/>
              </p:ext>
            </p:extLst>
          </p:nvPr>
        </p:nvGraphicFramePr>
        <p:xfrm>
          <a:off x="152400" y="1503304"/>
          <a:ext cx="8382000" cy="4211698"/>
        </p:xfrm>
        <a:graphic>
          <a:graphicData uri="http://schemas.openxmlformats.org/drawingml/2006/table">
            <a:tbl>
              <a:tblPr/>
              <a:tblGrid>
                <a:gridCol w="3279713"/>
                <a:gridCol w="2009131"/>
                <a:gridCol w="3093156"/>
              </a:tblGrid>
              <a:tr h="6390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" pitchFamily="18" charset="0"/>
                        </a:rPr>
                        <a:t>Lab. 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" pitchFamily="18" charset="0"/>
                        </a:rPr>
                        <a:t>Area(Sq.m)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" pitchFamily="18" charset="0"/>
                        </a:rPr>
                        <a:t>Cost of Equipments in (Rs)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5122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0" dirty="0">
                        <a:solidFill>
                          <a:srgbClr val="000000"/>
                        </a:solidFill>
                        <a:latin typeface="Century" pitchFamily="18" charset="0"/>
                        <a:ea typeface="Times New Roman"/>
                        <a:cs typeface="Book Antiqua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0" dirty="0">
                        <a:solidFill>
                          <a:srgbClr val="000000"/>
                        </a:solidFill>
                        <a:latin typeface="Century" pitchFamily="18" charset="0"/>
                        <a:ea typeface="Times New Roman"/>
                        <a:cs typeface="Book Antiqu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800" b="0" dirty="0">
                        <a:latin typeface="Century" pitchFamily="18" charset="0"/>
                        <a:ea typeface="Calibri"/>
                        <a:cs typeface="Times New Roman"/>
                      </a:endParaRPr>
                    </a:p>
                  </a:txBody>
                  <a:tcPr marL="70114" marR="70114" marT="35057" marB="350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2698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0" dirty="0">
                        <a:solidFill>
                          <a:srgbClr val="000000"/>
                        </a:solidFill>
                        <a:latin typeface="Century" pitchFamily="18" charset="0"/>
                        <a:ea typeface="Times New Roman"/>
                        <a:cs typeface="Book Antiqua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0" dirty="0">
                        <a:solidFill>
                          <a:srgbClr val="000000"/>
                        </a:solidFill>
                        <a:latin typeface="Century" pitchFamily="18" charset="0"/>
                        <a:ea typeface="Times New Roman"/>
                        <a:cs typeface="Book Antiqu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800" b="0" dirty="0">
                        <a:latin typeface="Century" pitchFamily="18" charset="0"/>
                        <a:ea typeface="Calibri"/>
                        <a:cs typeface="Times New Roman"/>
                      </a:endParaRPr>
                    </a:p>
                  </a:txBody>
                  <a:tcPr marL="70114" marR="70114" marT="35057" marB="350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4318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0" dirty="0">
                        <a:solidFill>
                          <a:srgbClr val="000000"/>
                        </a:solidFill>
                        <a:latin typeface="Century" pitchFamily="18" charset="0"/>
                        <a:ea typeface="Times New Roman"/>
                        <a:cs typeface="Book Antiqua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0" dirty="0">
                        <a:solidFill>
                          <a:srgbClr val="000000"/>
                        </a:solidFill>
                        <a:latin typeface="Century" pitchFamily="18" charset="0"/>
                        <a:ea typeface="Times New Roman"/>
                        <a:cs typeface="Book Antiqu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800" b="0" dirty="0">
                        <a:latin typeface="Century" pitchFamily="18" charset="0"/>
                        <a:ea typeface="Calibri"/>
                        <a:cs typeface="Times New Roman"/>
                      </a:endParaRPr>
                    </a:p>
                  </a:txBody>
                  <a:tcPr marL="70114" marR="70114" marT="35057" marB="350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2153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0" dirty="0">
                        <a:solidFill>
                          <a:srgbClr val="000000"/>
                        </a:solidFill>
                        <a:latin typeface="Century" pitchFamily="18" charset="0"/>
                        <a:ea typeface="Times New Roman"/>
                        <a:cs typeface="Book Antiqua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0" dirty="0">
                        <a:solidFill>
                          <a:srgbClr val="000000"/>
                        </a:solidFill>
                        <a:latin typeface="Century" pitchFamily="18" charset="0"/>
                        <a:ea typeface="Times New Roman"/>
                        <a:cs typeface="Book Antiqu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800" b="0" dirty="0">
                        <a:latin typeface="Century" pitchFamily="18" charset="0"/>
                        <a:ea typeface="Calibri"/>
                        <a:cs typeface="Times New Roman"/>
                      </a:endParaRPr>
                    </a:p>
                  </a:txBody>
                  <a:tcPr marL="70114" marR="70114" marT="35057" marB="350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43181">
                <a:tc>
                  <a:txBody>
                    <a:bodyPr/>
                    <a:lstStyle/>
                    <a:p>
                      <a:pPr marL="0" marR="0">
                        <a:lnSpc>
                          <a:spcPts val="13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0" dirty="0">
                        <a:latin typeface="Century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0" dirty="0">
                        <a:solidFill>
                          <a:srgbClr val="000000"/>
                        </a:solidFill>
                        <a:latin typeface="Century" pitchFamily="18" charset="0"/>
                        <a:ea typeface="Times New Roman"/>
                        <a:cs typeface="Book Antiqu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800" b="0" dirty="0">
                        <a:latin typeface="Century" pitchFamily="18" charset="0"/>
                        <a:ea typeface="Calibri"/>
                        <a:cs typeface="Times New Roman"/>
                      </a:endParaRPr>
                    </a:p>
                  </a:txBody>
                  <a:tcPr marL="70114" marR="70114" marT="35057" marB="350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43181">
                <a:tc>
                  <a:txBody>
                    <a:bodyPr/>
                    <a:lstStyle/>
                    <a:p>
                      <a:pPr marL="0" marR="0">
                        <a:lnSpc>
                          <a:spcPts val="13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0" dirty="0">
                        <a:latin typeface="Century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0" dirty="0">
                        <a:solidFill>
                          <a:srgbClr val="000000"/>
                        </a:solidFill>
                        <a:latin typeface="Century" pitchFamily="18" charset="0"/>
                        <a:ea typeface="Times New Roman"/>
                        <a:cs typeface="Book Antiqu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800" b="0" dirty="0">
                        <a:latin typeface="Century" pitchFamily="18" charset="0"/>
                        <a:ea typeface="Calibri"/>
                        <a:cs typeface="Times New Roman"/>
                      </a:endParaRPr>
                    </a:p>
                  </a:txBody>
                  <a:tcPr marL="70114" marR="70114" marT="35057" marB="350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82348">
                <a:tc>
                  <a:txBody>
                    <a:bodyPr/>
                    <a:lstStyle/>
                    <a:p>
                      <a:pPr marL="0" marR="0">
                        <a:lnSpc>
                          <a:spcPts val="13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0" dirty="0">
                        <a:latin typeface="Century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0" dirty="0">
                        <a:solidFill>
                          <a:srgbClr val="000000"/>
                        </a:solidFill>
                        <a:latin typeface="Century" pitchFamily="18" charset="0"/>
                        <a:ea typeface="Times New Roman"/>
                        <a:cs typeface="Book Antiqu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100" b="0" dirty="0">
                        <a:latin typeface="Century" pitchFamily="18" charset="0"/>
                        <a:ea typeface="Calibri"/>
                        <a:cs typeface="Times New Roman"/>
                      </a:endParaRPr>
                    </a:p>
                  </a:txBody>
                  <a:tcPr marL="70114" marR="70114" marT="35057" marB="350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9"/>
          <p:cNvSpPr txBox="1">
            <a:spLocks/>
          </p:cNvSpPr>
          <p:nvPr/>
        </p:nvSpPr>
        <p:spPr bwMode="auto">
          <a:xfrm>
            <a:off x="7162800" y="5989638"/>
            <a:ext cx="1981200" cy="8683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 smtClean="0">
                <a:latin typeface="+mj-lt"/>
                <a:ea typeface="+mj-ea"/>
                <a:cs typeface="+mj-cs"/>
              </a:rPr>
              <a:t>DEPT.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LOGO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304800" y="2057400"/>
            <a:ext cx="8534400" cy="3657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 typeface="Arial" charset="0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entury" pitchFamily="18" charset="0"/>
                <a:ea typeface="+mn-ea"/>
                <a:cs typeface="+mn-cs"/>
              </a:rPr>
              <a:t>Computers</a:t>
            </a:r>
          </a:p>
          <a:p>
            <a:pPr marL="457200" marR="0" lvl="1" indent="0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Pct val="75000"/>
              <a:buFont typeface="Wingdings" pitchFamily="2" charset="2"/>
              <a:buChar char="Ø"/>
              <a:tabLst/>
              <a:defRPr/>
            </a:pPr>
            <a:r>
              <a:rPr kumimoji="0" lang="en-US" sz="3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entury" pitchFamily="18" charset="0"/>
                <a:ea typeface="+mn-ea"/>
                <a:cs typeface="+mn-cs"/>
              </a:rPr>
              <a:t>83 Nos. with  Core i3/Core-2-Duo/Dual Core .</a:t>
            </a:r>
          </a:p>
          <a:p>
            <a:pPr marL="457200" marR="0" lvl="1" indent="0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Pct val="75000"/>
              <a:buFont typeface="Wingdings" pitchFamily="2" charset="2"/>
              <a:buChar char="Ø"/>
              <a:tabLst/>
              <a:defRPr/>
            </a:pPr>
            <a:r>
              <a:rPr kumimoji="0" lang="en-US" sz="3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entury" pitchFamily="18" charset="0"/>
                <a:ea typeface="+mn-ea"/>
                <a:cs typeface="+mn-cs"/>
              </a:rPr>
              <a:t>5 Nos. Laptops of DELL Brands.</a:t>
            </a:r>
          </a:p>
          <a:p>
            <a:pPr marL="457200" marR="0" lvl="1" indent="0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Pct val="75000"/>
              <a:buFont typeface="Wingdings" pitchFamily="2" charset="2"/>
              <a:buChar char="Ø"/>
              <a:tabLst/>
              <a:defRPr/>
            </a:pPr>
            <a:r>
              <a:rPr kumimoji="0" lang="en-US" sz="3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entury" pitchFamily="18" charset="0"/>
                <a:ea typeface="+mn-ea"/>
                <a:cs typeface="+mn-cs"/>
              </a:rPr>
              <a:t>25 Nos. Thin clients &amp; one IBM Server.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5000"/>
              <a:buFont typeface="Arial" charset="0"/>
              <a:buNone/>
              <a:tabLst/>
              <a:defRPr/>
            </a:pPr>
            <a:r>
              <a:rPr kumimoji="0" lang="en-US" sz="3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entury" pitchFamily="18" charset="0"/>
                <a:ea typeface="+mn-ea"/>
                <a:cs typeface="+mn-cs"/>
              </a:rPr>
              <a:t>Hardware</a:t>
            </a:r>
          </a:p>
          <a:p>
            <a:pPr marL="457200" marR="0" lvl="1" indent="0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3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entury" pitchFamily="18" charset="0"/>
                <a:ea typeface="+mn-ea"/>
                <a:cs typeface="+mn-cs"/>
              </a:rPr>
              <a:t>Client-Server with  CAT6 cabling</a:t>
            </a:r>
          </a:p>
          <a:p>
            <a:pPr marL="457200" marR="0" lvl="1" indent="0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3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entury" pitchFamily="18" charset="0"/>
                <a:ea typeface="+mn-ea"/>
                <a:cs typeface="+mn-cs"/>
              </a:rPr>
              <a:t>15 ESA Microprocessor kits</a:t>
            </a:r>
          </a:p>
          <a:p>
            <a:pPr marL="457200" marR="0" lvl="1" indent="0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3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entury" pitchFamily="18" charset="0"/>
                <a:ea typeface="+mn-ea"/>
                <a:cs typeface="+mn-cs"/>
              </a:rPr>
              <a:t>Total 48.2 KVA built in battery</a:t>
            </a:r>
          </a:p>
          <a:p>
            <a:pPr marL="457200" marR="0" lvl="1" indent="0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3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entury" pitchFamily="18" charset="0"/>
                <a:ea typeface="+mn-ea"/>
                <a:cs typeface="+mn-cs"/>
              </a:rPr>
              <a:t>LCD-2nos &amp; 4 Printers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600200" y="0"/>
            <a:ext cx="7543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Computational Facilities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9"/>
          <p:cNvSpPr txBox="1">
            <a:spLocks/>
          </p:cNvSpPr>
          <p:nvPr/>
        </p:nvSpPr>
        <p:spPr bwMode="auto">
          <a:xfrm>
            <a:off x="7162800" y="5989638"/>
            <a:ext cx="1981200" cy="8683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 smtClean="0">
                <a:latin typeface="+mj-lt"/>
                <a:ea typeface="+mj-ea"/>
                <a:cs typeface="+mj-cs"/>
              </a:rPr>
              <a:t>DEPT.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LOGO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524000" y="76200"/>
            <a:ext cx="7467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New Facilities Created 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838200" y="1752600"/>
            <a:ext cx="77724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Pct val="75000"/>
              <a:buFont typeface="Wingdings" pitchFamily="2" charset="2"/>
              <a:buChar char="Ø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entury" pitchFamily="18" charset="0"/>
                <a:ea typeface="+mn-ea"/>
                <a:cs typeface="+mn-cs"/>
              </a:rPr>
              <a:t>Enrichment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entury" pitchFamily="18" charset="0"/>
                <a:ea typeface="+mn-ea"/>
                <a:cs typeface="+mn-cs"/>
              </a:rPr>
              <a:t> of study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entury" pitchFamily="18" charset="0"/>
                <a:ea typeface="+mn-ea"/>
                <a:cs typeface="+mn-cs"/>
                <a:hlinkClick r:id="rId2" action="ppaction://hlinkfile"/>
              </a:rPr>
              <a:t>Material 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Century" pitchFamily="18" charset="0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Pct val="75000"/>
              <a:buFont typeface="Wingdings" pitchFamily="2" charset="2"/>
              <a:buChar char="Ø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entury" pitchFamily="18" charset="0"/>
                <a:ea typeface="+mn-ea"/>
                <a:cs typeface="+mn-cs"/>
              </a:rPr>
              <a:t> IEEE society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entury" pitchFamily="18" charset="0"/>
                <a:ea typeface="+mn-ea"/>
                <a:cs typeface="+mn-cs"/>
                <a:hlinkClick r:id="rId3" action="ppaction://hlinkfile"/>
              </a:rPr>
              <a:t>membership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Century" pitchFamily="18" charset="0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Pct val="75000"/>
              <a:buFont typeface="Wingdings" pitchFamily="2" charset="2"/>
              <a:buChar char="Ø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entury" pitchFamily="18" charset="0"/>
                <a:ea typeface="+mn-ea"/>
                <a:cs typeface="+mn-cs"/>
              </a:rPr>
              <a:t>E-learning Resources- MITOCW,NPTELIIT,IUCEE</a:t>
            </a:r>
          </a:p>
          <a:p>
            <a:pPr marL="0" marR="0" lvl="0" indent="0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Pct val="75000"/>
              <a:buFont typeface="Wingdings" pitchFamily="2" charset="2"/>
              <a:buChar char="Ø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entury" pitchFamily="18" charset="0"/>
                <a:ea typeface="+mn-ea"/>
                <a:cs typeface="+mn-cs"/>
              </a:rPr>
              <a:t>E-learning Resources- 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entury" pitchFamily="18" charset="0"/>
                <a:ea typeface="+mn-ea"/>
                <a:cs typeface="+mn-cs"/>
                <a:hlinkClick r:id="rId4" action="ppaction://hlinkfile"/>
              </a:rPr>
              <a:t>Digital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entury" pitchFamily="18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entury" pitchFamily="18" charset="0"/>
                <a:ea typeface="+mn-ea"/>
                <a:cs typeface="+mn-cs"/>
                <a:hlinkClick r:id="rId5" action="ppaction://hlinkfile"/>
              </a:rPr>
              <a:t>Library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Century" pitchFamily="18" charset="0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Pct val="75000"/>
              <a:buFont typeface="Wingdings" pitchFamily="2" charset="2"/>
              <a:buChar char="Ø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entury" pitchFamily="18" charset="0"/>
                <a:ea typeface="+mn-ea"/>
                <a:cs typeface="+mn-cs"/>
                <a:hlinkClick r:id="rId6" action="ppaction://hlinkfile"/>
              </a:rPr>
              <a:t>Thin client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entury" pitchFamily="18" charset="0"/>
                <a:ea typeface="+mn-ea"/>
                <a:cs typeface="+mn-cs"/>
                <a:hlinkClick r:id="rId7" action="ppaction://hlinkfile"/>
              </a:rPr>
              <a:t>Technology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Century" pitchFamily="18" charset="0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Pct val="75000"/>
              <a:buFont typeface="Wingdings" pitchFamily="2" charset="2"/>
              <a:buChar char="Ø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entury" pitchFamily="18" charset="0"/>
                <a:ea typeface="+mn-ea"/>
                <a:cs typeface="+mn-cs"/>
              </a:rPr>
              <a:t>Modern teaching aids</a:t>
            </a:r>
          </a:p>
          <a:p>
            <a:pPr marL="0" marR="0" lvl="0" indent="0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Pct val="75000"/>
              <a:buFont typeface="Wingdings" pitchFamily="2" charset="2"/>
              <a:buChar char="Ø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entury" pitchFamily="18" charset="0"/>
                <a:ea typeface="+mn-ea"/>
                <a:cs typeface="+mn-cs"/>
              </a:rPr>
              <a:t>Preparation for higher studies and job opportunities.</a:t>
            </a:r>
          </a:p>
          <a:p>
            <a:pPr marL="0" marR="0" lvl="0" indent="0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Pct val="75000"/>
              <a:buFont typeface="Wingdings" pitchFamily="2" charset="2"/>
              <a:buChar char="Ø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entury" pitchFamily="18" charset="0"/>
                <a:ea typeface="+mn-ea"/>
                <a:cs typeface="+mn-cs"/>
              </a:rPr>
              <a:t>Online Student Feedback Systems</a:t>
            </a:r>
          </a:p>
          <a:p>
            <a:pPr marL="0" marR="0" lvl="0" indent="0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Pct val="75000"/>
              <a:buFont typeface="Wingdings" pitchFamily="2" charset="2"/>
              <a:buChar char="Ø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entury" pitchFamily="18" charset="0"/>
                <a:ea typeface="+mn-ea"/>
                <a:cs typeface="+mn-cs"/>
              </a:rPr>
              <a:t>Mentoring small students’ group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9"/>
          <p:cNvSpPr txBox="1">
            <a:spLocks/>
          </p:cNvSpPr>
          <p:nvPr/>
        </p:nvSpPr>
        <p:spPr bwMode="auto">
          <a:xfrm>
            <a:off x="7162800" y="5989638"/>
            <a:ext cx="1981200" cy="8683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 smtClean="0">
                <a:latin typeface="+mj-lt"/>
                <a:ea typeface="+mj-ea"/>
                <a:cs typeface="+mj-cs"/>
              </a:rPr>
              <a:t>DEPT.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LOGO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676400" y="0"/>
            <a:ext cx="6934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933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Teaching &amp; Learning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9"/>
          <p:cNvSpPr txBox="1">
            <a:spLocks/>
          </p:cNvSpPr>
          <p:nvPr/>
        </p:nvSpPr>
        <p:spPr bwMode="auto">
          <a:xfrm>
            <a:off x="7162800" y="5989638"/>
            <a:ext cx="1981200" cy="8683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 smtClean="0">
                <a:latin typeface="+mj-lt"/>
                <a:ea typeface="+mj-ea"/>
                <a:cs typeface="+mj-cs"/>
              </a:rPr>
              <a:t>DEPT.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LOGO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676400" y="76200"/>
            <a:ext cx="74676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Best Practices </a:t>
            </a:r>
            <a:endParaRPr kumimoji="0" lang="en-US" sz="3800" b="1" i="0" u="none" strike="noStrike" kern="1200" cap="none" spc="0" normalizeH="0" baseline="0" noProof="0" dirty="0" smtClean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0" y="1524000"/>
            <a:ext cx="8915400" cy="4571999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entury" pitchFamily="18" charset="0"/>
                <a:ea typeface="+mn-ea"/>
                <a:cs typeface="+mn-cs"/>
              </a:rPr>
              <a:t>Subject allotment on last day of previous semester</a:t>
            </a:r>
          </a:p>
          <a:p>
            <a:pPr marL="0" marR="0" lvl="0" indent="0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entury" pitchFamily="18" charset="0"/>
                <a:ea typeface="+mn-ea"/>
                <a:cs typeface="+mn-cs"/>
              </a:rPr>
              <a:t>Workplan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entury" pitchFamily="18" charset="0"/>
                <a:ea typeface="+mn-ea"/>
                <a:cs typeface="+mn-cs"/>
              </a:rPr>
              <a:t> ready on commencement of semester</a:t>
            </a:r>
          </a:p>
          <a:p>
            <a:pPr marL="0" marR="0" lvl="0" indent="0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entury" pitchFamily="18" charset="0"/>
                <a:ea typeface="+mn-ea"/>
                <a:cs typeface="+mn-cs"/>
                <a:hlinkClick r:id="rId2" action="ppaction://hlinkfile"/>
              </a:rPr>
              <a:t>Academic calendar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entury" pitchFamily="18" charset="0"/>
                <a:ea typeface="+mn-ea"/>
                <a:cs typeface="+mn-cs"/>
              </a:rPr>
              <a:t>,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entury" pitchFamily="18" charset="0"/>
                <a:ea typeface="+mn-ea"/>
                <a:cs typeface="+mn-cs"/>
                <a:hlinkClick r:id="rId3" action="ppaction://hlinkfile"/>
              </a:rPr>
              <a:t>Activity calendar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entury" pitchFamily="18" charset="0"/>
                <a:ea typeface="+mn-ea"/>
                <a:cs typeface="+mn-cs"/>
              </a:rPr>
              <a:t> published</a:t>
            </a:r>
          </a:p>
          <a:p>
            <a:pPr marL="0" marR="0" lvl="0" indent="0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entury" pitchFamily="18" charset="0"/>
                <a:ea typeface="+mn-ea"/>
                <a:cs typeface="+mn-cs"/>
              </a:rPr>
              <a:t>Allotment of departmental activities</a:t>
            </a:r>
          </a:p>
          <a:p>
            <a:pPr marL="0" marR="0" lvl="0" indent="0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entury" pitchFamily="18" charset="0"/>
                <a:ea typeface="+mn-ea"/>
                <a:cs typeface="+mn-cs"/>
              </a:rPr>
              <a:t>Industrial visit</a:t>
            </a:r>
          </a:p>
          <a:p>
            <a:pPr marL="0" marR="0" lvl="0" indent="0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entury" pitchFamily="18" charset="0"/>
                <a:ea typeface="+mn-ea"/>
                <a:cs typeface="+mn-cs"/>
              </a:rPr>
              <a:t>Continuous assessment </a:t>
            </a:r>
          </a:p>
          <a:p>
            <a:pPr marL="0" marR="0" lvl="0" indent="0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entury" pitchFamily="18" charset="0"/>
                <a:ea typeface="+mn-ea"/>
                <a:cs typeface="+mn-cs"/>
              </a:rPr>
              <a:t> 		Remedial classes,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entury" pitchFamily="18" charset="0"/>
                <a:ea typeface="+mn-ea"/>
                <a:cs typeface="+mn-cs"/>
              </a:rPr>
              <a:t>Makepup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entury" pitchFamily="18" charset="0"/>
                <a:ea typeface="+mn-ea"/>
                <a:cs typeface="+mn-cs"/>
              </a:rPr>
              <a:t> classes, Three test per     	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entury" pitchFamily="18" charset="0"/>
                <a:ea typeface="+mn-ea"/>
                <a:cs typeface="+mn-cs"/>
              </a:rPr>
              <a:t>semester,feedback,tutorial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entury" pitchFamily="18" charset="0"/>
                <a:ea typeface="+mn-ea"/>
                <a:cs typeface="+mn-cs"/>
              </a:rPr>
              <a:t> ,mentoring etc</a:t>
            </a:r>
          </a:p>
          <a:p>
            <a:pPr marL="0" marR="0" lvl="0" indent="0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Century" pitchFamily="18" charset="0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entury" pitchFamily="18" charset="0"/>
                <a:ea typeface="+mn-ea"/>
                <a:cs typeface="+mn-cs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9"/>
          <p:cNvSpPr txBox="1">
            <a:spLocks/>
          </p:cNvSpPr>
          <p:nvPr/>
        </p:nvSpPr>
        <p:spPr bwMode="auto">
          <a:xfrm>
            <a:off x="7162800" y="5989638"/>
            <a:ext cx="1981200" cy="8683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 smtClean="0">
                <a:latin typeface="+mj-lt"/>
                <a:ea typeface="+mj-ea"/>
                <a:cs typeface="+mj-cs"/>
              </a:rPr>
              <a:t>DEPT.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LOGO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752600" y="76200"/>
            <a:ext cx="71628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Remedial &amp; Makeup Classes</a:t>
            </a:r>
            <a:endParaRPr kumimoji="0" lang="en-US" sz="3800" b="1" i="0" u="none" strike="noStrike" kern="1200" cap="none" spc="0" normalizeH="0" baseline="0" noProof="0" dirty="0" smtClean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152400" y="1676400"/>
            <a:ext cx="8382000" cy="381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5000"/>
              <a:buFont typeface="Arial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smtClean="0">
              <a:ln>
                <a:noFill/>
              </a:ln>
              <a:effectLst/>
              <a:uLnTx/>
              <a:uFillTx/>
              <a:latin typeface="Century" pitchFamily="18" charset="0"/>
              <a:ea typeface="+mn-ea"/>
              <a:cs typeface="+mn-cs"/>
            </a:endParaRPr>
          </a:p>
          <a:p>
            <a:pPr marL="514350" marR="0" lvl="0" indent="-514350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Pct val="75000"/>
              <a:buFont typeface="Wingdings" pitchFamily="2" charset="2"/>
              <a:buChar char="Ø"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Century" pitchFamily="18" charset="0"/>
                <a:ea typeface="+mn-ea"/>
                <a:cs typeface="+mn-cs"/>
              </a:rPr>
              <a:t>Remedial classes conducted for unsuccessful students in previous examination.</a:t>
            </a:r>
          </a:p>
          <a:p>
            <a:pPr marL="514350" marR="0" lvl="0" indent="-514350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Pct val="75000"/>
              <a:buFont typeface="Wingdings" pitchFamily="2" charset="2"/>
              <a:buChar char="Ø"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Century" pitchFamily="18" charset="0"/>
                <a:ea typeface="+mn-ea"/>
                <a:cs typeface="+mn-cs"/>
              </a:rPr>
              <a:t>Makeup classes taken for weaker students and late admitted students (DSE)  at SE level.</a:t>
            </a:r>
          </a:p>
          <a:p>
            <a:pPr marL="0" marR="0" lvl="0" indent="0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smtClean="0">
              <a:ln>
                <a:noFill/>
              </a:ln>
              <a:effectLst/>
              <a:uLnTx/>
              <a:uFillTx/>
              <a:latin typeface="Century" pitchFamily="18" charset="0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entury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9"/>
          <p:cNvSpPr txBox="1">
            <a:spLocks/>
          </p:cNvSpPr>
          <p:nvPr/>
        </p:nvSpPr>
        <p:spPr bwMode="auto">
          <a:xfrm>
            <a:off x="7162800" y="5989638"/>
            <a:ext cx="1981200" cy="8683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 smtClean="0">
                <a:latin typeface="+mj-lt"/>
                <a:ea typeface="+mj-ea"/>
                <a:cs typeface="+mj-cs"/>
              </a:rPr>
              <a:t>DEPT.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LOGO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752600" y="0"/>
            <a:ext cx="4724400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Mentoring System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152400" y="1752600"/>
            <a:ext cx="8382000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Pct val="75000"/>
              <a:buFont typeface="Wingdings" pitchFamily="2" charset="2"/>
              <a:buChar char="Ø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entury" pitchFamily="18" charset="0"/>
                <a:ea typeface="+mn-ea"/>
                <a:cs typeface="+mn-cs"/>
              </a:rPr>
              <a:t>One mentor for small group of students.</a:t>
            </a:r>
          </a:p>
          <a:p>
            <a:pPr marL="0" marR="0" lvl="0" indent="0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Pct val="75000"/>
              <a:buFont typeface="Wingdings" pitchFamily="2" charset="2"/>
              <a:buChar char="Ø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entury" pitchFamily="18" charset="0"/>
                <a:ea typeface="+mn-ea"/>
                <a:cs typeface="+mn-cs"/>
              </a:rPr>
              <a:t>Mentors conduct regular meetings. </a:t>
            </a:r>
          </a:p>
          <a:p>
            <a:pPr marL="0" marR="0" lvl="0" indent="0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Pct val="75000"/>
              <a:buFont typeface="Wingdings" pitchFamily="2" charset="2"/>
              <a:buChar char="Ø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entury" pitchFamily="18" charset="0"/>
                <a:ea typeface="+mn-ea"/>
                <a:cs typeface="+mn-cs"/>
              </a:rPr>
              <a:t>Student presents problems before mentors.</a:t>
            </a:r>
          </a:p>
          <a:p>
            <a:pPr marL="0" marR="0" lvl="0" indent="0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Pct val="75000"/>
              <a:buFont typeface="Wingdings" pitchFamily="2" charset="2"/>
              <a:buChar char="Ø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entury" pitchFamily="18" charset="0"/>
                <a:ea typeface="+mn-ea"/>
                <a:cs typeface="+mn-cs"/>
              </a:rPr>
              <a:t>Mentor analyses the problems and discusses with class coordinators, HOD &amp; Principal and finds solutions.</a:t>
            </a:r>
          </a:p>
          <a:p>
            <a:pPr marL="0" marR="0" lvl="0" indent="0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Pct val="75000"/>
              <a:buFont typeface="Wingdings" pitchFamily="2" charset="2"/>
              <a:buChar char="Ø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entury" pitchFamily="18" charset="0"/>
                <a:ea typeface="+mn-ea"/>
                <a:cs typeface="+mn-cs"/>
              </a:rPr>
              <a:t>Counseling is given to the students.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 typeface="Wingdings" pitchFamily="2" charset="2"/>
              <a:buChar char="Ø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Century" pitchFamily="18" charset="0"/>
              <a:ea typeface="+mn-ea"/>
              <a:cs typeface="+mn-cs"/>
            </a:endParaRPr>
          </a:p>
        </p:txBody>
      </p:sp>
      <p:pic>
        <p:nvPicPr>
          <p:cNvPr id="10" name="Picture 5" descr="http://www.child.alberta.ca/home/images/youthprogram/MentoringHands.jpg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85857" y="0"/>
            <a:ext cx="2558143" cy="1295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9"/>
          <p:cNvSpPr txBox="1">
            <a:spLocks/>
          </p:cNvSpPr>
          <p:nvPr/>
        </p:nvSpPr>
        <p:spPr bwMode="auto">
          <a:xfrm>
            <a:off x="7162800" y="5989638"/>
            <a:ext cx="1981200" cy="8683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 smtClean="0">
                <a:latin typeface="+mj-lt"/>
                <a:ea typeface="+mj-ea"/>
                <a:cs typeface="+mj-cs"/>
              </a:rPr>
              <a:t>DEPT.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LOGO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600200" y="76200"/>
            <a:ext cx="72390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Continuous Evaluation</a:t>
            </a:r>
            <a:endParaRPr kumimoji="0" lang="en-US" sz="4400" b="1" i="0" u="none" strike="noStrike" kern="1200" cap="none" spc="0" normalizeH="0" baseline="0" noProof="0" dirty="0" smtClean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228600" y="1752600"/>
            <a:ext cx="8686800" cy="4191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entury" pitchFamily="18" charset="0"/>
                <a:ea typeface="+mn-ea"/>
                <a:cs typeface="+mn-cs"/>
              </a:rPr>
              <a:t>3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entury" pitchFamily="18" charset="0"/>
                <a:ea typeface="+mn-ea"/>
                <a:cs typeface="+mn-cs"/>
                <a:hlinkClick r:id="rId2" action="ppaction://hlinkfile"/>
              </a:rPr>
              <a:t>Tests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entury" pitchFamily="18" charset="0"/>
                <a:ea typeface="+mn-ea"/>
                <a:cs typeface="+mn-cs"/>
              </a:rPr>
              <a:t>are conducted per semester</a:t>
            </a:r>
          </a:p>
          <a:p>
            <a:pPr marL="0" marR="0" lvl="0" indent="0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entury" pitchFamily="18" charset="0"/>
                <a:ea typeface="+mn-ea"/>
                <a:cs typeface="+mn-cs"/>
              </a:rPr>
              <a:t>Practical Assignments are evaluated regularly</a:t>
            </a:r>
          </a:p>
          <a:p>
            <a:pPr marL="0" marR="0" lvl="0" indent="0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entury" pitchFamily="18" charset="0"/>
                <a:ea typeface="+mn-ea"/>
                <a:cs typeface="+mn-cs"/>
              </a:rPr>
              <a:t>Internal marks are given on the basis of</a:t>
            </a:r>
          </a:p>
          <a:p>
            <a:pPr marL="0" marR="0" lvl="0" indent="0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entury" pitchFamily="18" charset="0"/>
                <a:ea typeface="+mn-ea"/>
                <a:cs typeface="+mn-cs"/>
              </a:rPr>
              <a:t>		- 3 Tests</a:t>
            </a:r>
          </a:p>
          <a:p>
            <a:pPr marL="0" marR="0" lvl="0" indent="0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entury" pitchFamily="18" charset="0"/>
                <a:ea typeface="+mn-ea"/>
                <a:cs typeface="+mn-cs"/>
              </a:rPr>
              <a:t>		- Attendance</a:t>
            </a:r>
          </a:p>
          <a:p>
            <a:pPr marL="0" marR="0" lvl="0" indent="0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entury" pitchFamily="18" charset="0"/>
                <a:ea typeface="+mn-ea"/>
                <a:cs typeface="+mn-cs"/>
              </a:rPr>
              <a:t>		- Assignments completed in time</a:t>
            </a:r>
          </a:p>
          <a:p>
            <a:pPr marL="0" marR="0" lvl="0" indent="0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entury" pitchFamily="18" charset="0"/>
                <a:ea typeface="+mn-ea"/>
                <a:cs typeface="+mn-cs"/>
              </a:rPr>
              <a:t>		-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entury" pitchFamily="18" charset="0"/>
                <a:ea typeface="+mn-ea"/>
                <a:cs typeface="+mn-cs"/>
              </a:rPr>
              <a:t>Vivas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Century" pitchFamily="18" charset="0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" name="Picture 1" descr="Description: F:\New Folder\log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75" y="231815"/>
            <a:ext cx="1428750" cy="13620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2"/>
          <p:cNvSpPr>
            <a:spLocks noGrp="1"/>
          </p:cNvSpPr>
          <p:nvPr>
            <p:ph idx="1"/>
          </p:nvPr>
        </p:nvSpPr>
        <p:spPr>
          <a:xfrm>
            <a:off x="533400" y="1066800"/>
            <a:ext cx="8229600" cy="3200400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     		           Welcome</a:t>
            </a:r>
          </a:p>
          <a:p>
            <a:pPr>
              <a:buNone/>
            </a:pPr>
            <a:r>
              <a:rPr lang="en-US" dirty="0" smtClean="0"/>
              <a:t>                                   to</a:t>
            </a:r>
          </a:p>
          <a:p>
            <a:pPr>
              <a:buNone/>
            </a:pPr>
            <a:r>
              <a:rPr lang="en-US" dirty="0" smtClean="0"/>
              <a:t>         Department of --------------------------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3F425-60AD-45AA-9EDE-649B38CF83F0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147" name="TextBox 4"/>
          <p:cNvSpPr txBox="1">
            <a:spLocks noChangeArrowheads="1"/>
          </p:cNvSpPr>
          <p:nvPr/>
        </p:nvSpPr>
        <p:spPr bwMode="auto">
          <a:xfrm>
            <a:off x="1828800" y="5138738"/>
            <a:ext cx="5867400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 dirty="0" smtClean="0">
                <a:solidFill>
                  <a:srgbClr val="000000"/>
                </a:solidFill>
                <a:latin typeface="Century" pitchFamily="18" charset="0"/>
              </a:rPr>
              <a:t>HOD PHOTO</a:t>
            </a:r>
          </a:p>
          <a:p>
            <a:pPr>
              <a:lnSpc>
                <a:spcPct val="150000"/>
              </a:lnSpc>
            </a:pPr>
            <a:r>
              <a:rPr lang="en-US" sz="1600" dirty="0" smtClean="0">
                <a:solidFill>
                  <a:srgbClr val="000000"/>
                </a:solidFill>
                <a:latin typeface="Century" pitchFamily="18" charset="0"/>
              </a:rPr>
              <a:t>Name &amp; Qualification</a:t>
            </a:r>
            <a:endParaRPr lang="en-US" sz="1600" dirty="0">
              <a:solidFill>
                <a:srgbClr val="000000"/>
              </a:solidFill>
              <a:latin typeface="Century" pitchFamily="18" charset="0"/>
            </a:endParaRPr>
          </a:p>
          <a:p>
            <a:endParaRPr lang="en-US" sz="2800" dirty="0">
              <a:latin typeface="Century" pitchFamily="18" charset="0"/>
            </a:endParaRPr>
          </a:p>
        </p:txBody>
      </p:sp>
      <p:pic>
        <p:nvPicPr>
          <p:cNvPr id="6151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67688" y="5943600"/>
            <a:ext cx="976312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itle 9"/>
          <p:cNvSpPr txBox="1">
            <a:spLocks/>
          </p:cNvSpPr>
          <p:nvPr/>
        </p:nvSpPr>
        <p:spPr bwMode="auto">
          <a:xfrm>
            <a:off x="7162800" y="5989638"/>
            <a:ext cx="1981200" cy="8683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 smtClean="0">
                <a:latin typeface="+mj-lt"/>
                <a:ea typeface="+mj-ea"/>
                <a:cs typeface="+mj-cs"/>
              </a:rPr>
              <a:t>DEPT.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LOGO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9"/>
          <p:cNvSpPr txBox="1">
            <a:spLocks/>
          </p:cNvSpPr>
          <p:nvPr/>
        </p:nvSpPr>
        <p:spPr bwMode="auto">
          <a:xfrm>
            <a:off x="7162800" y="5989638"/>
            <a:ext cx="1981200" cy="8683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 smtClean="0">
                <a:latin typeface="+mj-lt"/>
                <a:ea typeface="+mj-ea"/>
                <a:cs typeface="+mj-cs"/>
              </a:rPr>
              <a:t>DEPT.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LOGO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676400" y="76200"/>
            <a:ext cx="74676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Students’ Feedback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152400" y="1752600"/>
            <a:ext cx="8610600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>
                <a:schemeClr val="tx1"/>
              </a:buClr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entury" pitchFamily="18" charset="0"/>
                <a:ea typeface="+mn-ea"/>
                <a:cs typeface="Calibri" pitchFamily="34" charset="0"/>
              </a:rPr>
              <a:t>Online students’ feedback &amp; well documented feedback.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>
                <a:schemeClr val="tx1"/>
              </a:buClr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entury" pitchFamily="18" charset="0"/>
                <a:ea typeface="+mn-ea"/>
                <a:cs typeface="Calibri" pitchFamily="34" charset="0"/>
              </a:rPr>
              <a:t>Twice in a semester.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>
                <a:schemeClr val="tx1"/>
              </a:buClr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entury" pitchFamily="18" charset="0"/>
                <a:ea typeface="+mn-ea"/>
                <a:cs typeface="Calibri" pitchFamily="34" charset="0"/>
              </a:rPr>
              <a:t>Feedback analyzed and  metrics calculated.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>
                <a:schemeClr val="tx1"/>
              </a:buClr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entury" pitchFamily="18" charset="0"/>
                <a:ea typeface="+mn-ea"/>
                <a:cs typeface="Calibri" pitchFamily="34" charset="0"/>
              </a:rPr>
              <a:t>Feedback communicated to faculty.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>
                <a:schemeClr val="tx1"/>
              </a:buClr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entury" pitchFamily="18" charset="0"/>
                <a:ea typeface="+mn-ea"/>
                <a:cs typeface="Calibri" pitchFamily="34" charset="0"/>
              </a:rPr>
              <a:t> Faculty takes improvement steps for content delivery.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>
                <a:schemeClr val="tx1"/>
              </a:buClr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entury" pitchFamily="18" charset="0"/>
                <a:ea typeface="+mn-ea"/>
                <a:cs typeface="Calibri" pitchFamily="34" charset="0"/>
              </a:rPr>
              <a:t>Improvement  is monitored.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>
                <a:schemeClr val="tx1"/>
              </a:buClr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entury" pitchFamily="18" charset="0"/>
                <a:ea typeface="+mn-ea"/>
                <a:cs typeface="Calibri" pitchFamily="34" charset="0"/>
              </a:rPr>
              <a:t> HOD discusses with class.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 typeface="Wingdings" pitchFamily="2" charset="2"/>
              <a:buChar char="Ø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Century" pitchFamily="18" charset="0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Century" pitchFamily="18" charset="0"/>
              <a:ea typeface="+mn-ea"/>
              <a:cs typeface="+mn-cs"/>
            </a:endParaRPr>
          </a:p>
        </p:txBody>
      </p:sp>
      <p:pic>
        <p:nvPicPr>
          <p:cNvPr id="10" name="Picture 6" descr="feedback2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5638800"/>
            <a:ext cx="2362200" cy="10668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9"/>
          <p:cNvSpPr txBox="1">
            <a:spLocks/>
          </p:cNvSpPr>
          <p:nvPr/>
        </p:nvSpPr>
        <p:spPr bwMode="auto">
          <a:xfrm>
            <a:off x="7162800" y="5989638"/>
            <a:ext cx="1981200" cy="8683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 smtClean="0">
                <a:latin typeface="+mj-lt"/>
                <a:ea typeface="+mj-ea"/>
                <a:cs typeface="+mj-cs"/>
              </a:rPr>
              <a:t>DEPT.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LOGO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524000" y="228600"/>
            <a:ext cx="7620000" cy="1295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Feedback From Stakeholders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152400" y="1524000"/>
            <a:ext cx="8991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5000"/>
              <a:buFont typeface="Arial" charset="0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Century" pitchFamily="18" charset="0"/>
                <a:ea typeface="+mn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Century" pitchFamily="18" charset="0"/>
                <a:ea typeface="+mn-ea"/>
                <a:cs typeface="+mn-cs"/>
                <a:hlinkClick r:id="rId2" action="ppaction://hlinkfile"/>
              </a:rPr>
              <a:t>Alumni</a:t>
            </a:r>
            <a:endParaRPr kumimoji="0" lang="en-US" sz="3200" b="1" i="0" u="none" strike="noStrike" kern="1200" cap="none" spc="0" normalizeH="0" baseline="0" noProof="0" smtClean="0">
              <a:ln>
                <a:noFill/>
              </a:ln>
              <a:effectLst/>
              <a:uLnTx/>
              <a:uFillTx/>
              <a:latin typeface="Century" pitchFamily="18" charset="0"/>
              <a:ea typeface="+mn-ea"/>
              <a:cs typeface="+mn-cs"/>
            </a:endParaRPr>
          </a:p>
          <a:p>
            <a:pPr marL="457200" marR="0" lvl="1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5000"/>
              <a:buFont typeface="Wingdings" pitchFamily="2" charset="2"/>
              <a:buChar char="Ø"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Century" pitchFamily="18" charset="0"/>
                <a:ea typeface="+mn-ea"/>
                <a:cs typeface="+mn-cs"/>
              </a:rPr>
              <a:t>Feedback  during their visit to institute and  alumni meet.</a:t>
            </a:r>
          </a:p>
          <a:p>
            <a:pPr marL="457200" marR="0" lvl="1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5000"/>
              <a:buFont typeface="Wingdings" pitchFamily="2" charset="2"/>
              <a:buChar char="Ø"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Century" pitchFamily="18" charset="0"/>
                <a:ea typeface="+mn-ea"/>
                <a:cs typeface="+mn-cs"/>
              </a:rPr>
              <a:t>Feedback is received through website, emails  &amp; hard copy.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5000"/>
              <a:buFont typeface="Arial" charset="0"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Century" pitchFamily="18" charset="0"/>
                <a:ea typeface="+mn-ea"/>
                <a:cs typeface="+mn-cs"/>
              </a:rPr>
              <a:t>       Use – </a:t>
            </a: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Century" pitchFamily="18" charset="0"/>
                <a:ea typeface="+mn-ea"/>
                <a:cs typeface="+mn-cs"/>
              </a:rPr>
              <a:t>For curriculum updation and improving PEOs.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Century" pitchFamily="18" charset="0"/>
                <a:ea typeface="+mn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Century" pitchFamily="18" charset="0"/>
                <a:ea typeface="+mn-ea"/>
                <a:cs typeface="+mn-cs"/>
                <a:hlinkClick r:id="rId3" action="ppaction://hlinkfile"/>
              </a:rPr>
              <a:t>Parents</a:t>
            </a:r>
            <a:endParaRPr kumimoji="0" lang="en-US" sz="3200" b="1" i="0" u="none" strike="noStrike" kern="1200" cap="none" spc="0" normalizeH="0" baseline="0" noProof="0" smtClean="0">
              <a:ln>
                <a:noFill/>
              </a:ln>
              <a:effectLst/>
              <a:uLnTx/>
              <a:uFillTx/>
              <a:latin typeface="Century" pitchFamily="18" charset="0"/>
              <a:ea typeface="+mn-ea"/>
              <a:cs typeface="+mn-cs"/>
            </a:endParaRPr>
          </a:p>
          <a:p>
            <a:pPr marL="457200" marR="0" lvl="1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5000"/>
              <a:buFont typeface="Wingdings" pitchFamily="2" charset="2"/>
              <a:buChar char="Ø"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Century" pitchFamily="18" charset="0"/>
                <a:ea typeface="+mn-ea"/>
                <a:cs typeface="+mn-cs"/>
              </a:rPr>
              <a:t>Feedback  during every vacation .</a:t>
            </a:r>
          </a:p>
          <a:p>
            <a:pPr marL="457200" marR="0" lvl="1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5000"/>
              <a:buFont typeface="Wingdings" pitchFamily="2" charset="2"/>
              <a:buChar char="Ø"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Century" pitchFamily="18" charset="0"/>
                <a:ea typeface="+mn-ea"/>
                <a:cs typeface="+mn-cs"/>
              </a:rPr>
              <a:t>During parents meet.</a:t>
            </a:r>
          </a:p>
          <a:p>
            <a:pPr marL="457200" marR="0" lvl="1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5000"/>
              <a:buFont typeface="Arial" charset="0"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Century" pitchFamily="18" charset="0"/>
                <a:ea typeface="+mn-ea"/>
                <a:cs typeface="+mn-cs"/>
              </a:rPr>
              <a:t>Use – </a:t>
            </a: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Century" pitchFamily="18" charset="0"/>
                <a:ea typeface="+mn-ea"/>
                <a:cs typeface="+mn-cs"/>
              </a:rPr>
              <a:t>For improving  facilities  and guiding wards for the  future.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5000"/>
              <a:buFont typeface="Arial" charset="0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Century" pitchFamily="18" charset="0"/>
                <a:ea typeface="+mn-ea"/>
                <a:cs typeface="+mn-cs"/>
              </a:rPr>
              <a:t> Industry</a:t>
            </a:r>
          </a:p>
          <a:p>
            <a:pPr marL="457200" marR="0" lvl="1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5000"/>
              <a:buFont typeface="Wingdings" pitchFamily="2" charset="2"/>
              <a:buChar char="Ø"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Century" pitchFamily="18" charset="0"/>
                <a:ea typeface="+mn-ea"/>
                <a:cs typeface="+mn-cs"/>
              </a:rPr>
              <a:t>Faculty visits industry and seeks its feedback. </a:t>
            </a:r>
          </a:p>
          <a:p>
            <a:pPr marL="457200" marR="0" lvl="1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5000"/>
              <a:buFont typeface="Wingdings" pitchFamily="2" charset="2"/>
              <a:buChar char="Ø"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Century" pitchFamily="18" charset="0"/>
                <a:ea typeface="+mn-ea"/>
                <a:cs typeface="+mn-cs"/>
              </a:rPr>
              <a:t>Industries visiting institute for placement and gives feedback. </a:t>
            </a:r>
          </a:p>
          <a:p>
            <a:pPr marL="457200" marR="0" lvl="1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5000"/>
              <a:buFont typeface="Arial" charset="0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Century" pitchFamily="18" charset="0"/>
                <a:ea typeface="+mn-ea"/>
                <a:cs typeface="+mn-cs"/>
              </a:rPr>
              <a:t>  </a:t>
            </a:r>
            <a:r>
              <a:rPr kumimoji="0" lang="en-US" sz="2200" b="1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Century" pitchFamily="18" charset="0"/>
                <a:ea typeface="+mn-ea"/>
                <a:cs typeface="+mn-cs"/>
              </a:rPr>
              <a:t>Use – </a:t>
            </a: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Century" pitchFamily="18" charset="0"/>
                <a:ea typeface="+mn-ea"/>
                <a:cs typeface="+mn-cs"/>
              </a:rPr>
              <a:t>For improving  PEOs &amp; specifying requirements of </a:t>
            </a:r>
          </a:p>
          <a:p>
            <a:pPr marL="457200" marR="0" lvl="1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5000"/>
              <a:buFont typeface="Arial" charset="0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Century" pitchFamily="18" charset="0"/>
                <a:ea typeface="+mn-ea"/>
                <a:cs typeface="+mn-cs"/>
              </a:rPr>
              <a:t>		       industry for curriculum update.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 typeface="Wingdings" pitchFamily="2" charset="2"/>
              <a:buChar char="Ø"/>
              <a:tabLst/>
              <a:defRPr/>
            </a:pPr>
            <a:endParaRPr kumimoji="0" lang="en-US" sz="2400" b="0" i="0" u="none" strike="noStrike" kern="1200" cap="none" spc="0" normalizeH="0" baseline="0" noProof="0" smtClean="0">
              <a:ln>
                <a:noFill/>
              </a:ln>
              <a:effectLst/>
              <a:uLnTx/>
              <a:uFillTx/>
              <a:latin typeface="Century" pitchFamily="18" charset="0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Century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9"/>
          <p:cNvSpPr txBox="1">
            <a:spLocks/>
          </p:cNvSpPr>
          <p:nvPr/>
        </p:nvSpPr>
        <p:spPr bwMode="auto">
          <a:xfrm>
            <a:off x="7162800" y="5989638"/>
            <a:ext cx="1981200" cy="8683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 smtClean="0">
                <a:latin typeface="+mj-lt"/>
                <a:ea typeface="+mj-ea"/>
                <a:cs typeface="+mj-cs"/>
              </a:rPr>
              <a:t>DEPT.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LOGO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81000" y="2438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rgbClr val="9933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Faculty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rgbClr val="9933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9"/>
          <p:cNvSpPr txBox="1">
            <a:spLocks/>
          </p:cNvSpPr>
          <p:nvPr/>
        </p:nvSpPr>
        <p:spPr bwMode="auto">
          <a:xfrm>
            <a:off x="7162800" y="5989638"/>
            <a:ext cx="1981200" cy="8683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 smtClean="0">
                <a:latin typeface="+mj-lt"/>
                <a:ea typeface="+mj-ea"/>
                <a:cs typeface="+mj-cs"/>
              </a:rPr>
              <a:t>DEPT.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LOGO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600200" y="152400"/>
            <a:ext cx="73152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List of Faculty 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304800" y="1752601"/>
          <a:ext cx="8610600" cy="4804906"/>
        </p:xfrm>
        <a:graphic>
          <a:graphicData uri="http://schemas.openxmlformats.org/drawingml/2006/table">
            <a:tbl>
              <a:tblPr/>
              <a:tblGrid>
                <a:gridCol w="449249"/>
                <a:gridCol w="1048247"/>
                <a:gridCol w="2018498"/>
                <a:gridCol w="1219834"/>
                <a:gridCol w="1776389"/>
                <a:gridCol w="1085369"/>
                <a:gridCol w="1013014"/>
              </a:tblGrid>
              <a:tr h="53512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" pitchFamily="18" charset="0"/>
                          <a:cs typeface="Times New Roman" pitchFamily="18" charset="0"/>
                        </a:rPr>
                        <a:t>Sr. 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" pitchFamily="18" charset="0"/>
                          <a:cs typeface="Times New Roman" pitchFamily="18" charset="0"/>
                        </a:rPr>
                        <a:t>Name of Faculty and Designation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" pitchFamily="18" charset="0"/>
                          <a:cs typeface="Times New Roman" pitchFamily="18" charset="0"/>
                        </a:rPr>
                        <a:t>Qualification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" pitchFamily="18" charset="0"/>
                          <a:cs typeface="Times New Roman" pitchFamily="18" charset="0"/>
                        </a:rPr>
                        <a:t>Areas of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" pitchFamily="18" charset="0"/>
                          <a:cs typeface="Times New Roman" pitchFamily="18" charset="0"/>
                        </a:rPr>
                        <a:t>Specialization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" pitchFamily="18" charset="0"/>
                          <a:cs typeface="Times New Roman" pitchFamily="18" charset="0"/>
                        </a:rPr>
                        <a:t>Date of joining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" pitchFamily="18" charset="0"/>
                          <a:cs typeface="Times New Roman" pitchFamily="18" charset="0"/>
                        </a:rPr>
                        <a:t>Experience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" pitchFamily="18" charset="0"/>
                          <a:cs typeface="Times New Roman" pitchFamily="18" charset="0"/>
                        </a:rPr>
                        <a:t>(Years)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844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cs typeface="Calibri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cs typeface="Calibri" pitchFamily="34" charset="0"/>
                        </a:rPr>
                        <a:t>PHOTO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rgbClr val="000000"/>
                        </a:solidFill>
                        <a:latin typeface="Century" pitchFamily="18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844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cs typeface="Calibri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rgbClr val="000000"/>
                        </a:solidFill>
                        <a:latin typeface="Century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844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cs typeface="Calibri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Century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rgbClr val="000000"/>
                        </a:solidFill>
                        <a:latin typeface="Century" pitchFamily="18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844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cs typeface="Calibri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0" lang="en-US" sz="1200" b="0" kern="1200" dirty="0">
                        <a:solidFill>
                          <a:schemeClr val="tx1"/>
                        </a:solidFill>
                        <a:latin typeface="Century" pitchFamily="18" charset="0"/>
                        <a:ea typeface="+mn-ea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8910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cs typeface="Calibri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cs typeface="Calibri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9"/>
          <p:cNvSpPr txBox="1">
            <a:spLocks/>
          </p:cNvSpPr>
          <p:nvPr/>
        </p:nvSpPr>
        <p:spPr bwMode="auto">
          <a:xfrm>
            <a:off x="7162800" y="5989638"/>
            <a:ext cx="1981200" cy="8683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 smtClean="0">
                <a:latin typeface="+mj-lt"/>
                <a:ea typeface="+mj-ea"/>
                <a:cs typeface="+mj-cs"/>
              </a:rPr>
              <a:t>DEPT.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LOGO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600200" y="0"/>
            <a:ext cx="7543800" cy="1219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Supporting Staff List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838200" y="1802771"/>
          <a:ext cx="8001001" cy="4304301"/>
        </p:xfrm>
        <a:graphic>
          <a:graphicData uri="http://schemas.openxmlformats.org/drawingml/2006/table">
            <a:tbl>
              <a:tblPr/>
              <a:tblGrid>
                <a:gridCol w="585439"/>
                <a:gridCol w="2713112"/>
                <a:gridCol w="1482534"/>
                <a:gridCol w="1463598"/>
                <a:gridCol w="1756318"/>
              </a:tblGrid>
              <a:tr h="52779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" pitchFamily="18" charset="0"/>
                          <a:cs typeface="Times New Roman" pitchFamily="18" charset="0"/>
                        </a:rPr>
                        <a:t>Sr.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" pitchFamily="18" charset="0"/>
                          <a:cs typeface="Times New Roman" pitchFamily="18" charset="0"/>
                        </a:rPr>
                        <a:t>No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" pitchFamily="18" charset="0"/>
                          <a:cs typeface="Times New Roman" pitchFamily="18" charset="0"/>
                        </a:rPr>
                        <a:t>Name of the Tech Staff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417513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" pitchFamily="18" charset="0"/>
                          <a:cs typeface="Times New Roman" pitchFamily="18" charset="0"/>
                        </a:rPr>
                        <a:t>Date of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417513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" pitchFamily="18" charset="0"/>
                          <a:cs typeface="Times New Roman" pitchFamily="18" charset="0"/>
                        </a:rPr>
                        <a:t>Joining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417513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" pitchFamily="18" charset="0"/>
                          <a:cs typeface="Times New Roman" pitchFamily="18" charset="0"/>
                        </a:rPr>
                        <a:t>Exclusive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417513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" pitchFamily="18" charset="0"/>
                          <a:cs typeface="Times New Roman" pitchFamily="18" charset="0"/>
                        </a:rPr>
                        <a:t>or  shared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" pitchFamily="18" charset="0"/>
                          <a:cs typeface="Times New Roman" pitchFamily="18" charset="0"/>
                        </a:rPr>
                        <a:t>Qualification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6627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cs typeface="Calibri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6298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cs typeface="Calibri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381000" algn="l"/>
                          <a:tab pos="1981200" algn="l"/>
                          <a:tab pos="4419600" algn="l"/>
                          <a:tab pos="5334000" algn="l"/>
                        </a:tabLst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6610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cs typeface="Calibri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6610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cs typeface="Calibri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0" lang="en-US" sz="1600" b="0" kern="1200" dirty="0" smtClean="0">
                        <a:solidFill>
                          <a:schemeClr val="tx1"/>
                        </a:solidFill>
                        <a:latin typeface="Century" pitchFamily="18" charset="0"/>
                        <a:ea typeface="+mn-ea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72718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cs typeface="Calibri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629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cs typeface="Calibri" pitchFamily="34" charset="0"/>
                        </a:rPr>
                        <a:t>6</a:t>
                      </a:r>
                    </a:p>
                    <a:p>
                      <a:endParaRPr lang="en-US" sz="2000" b="0" dirty="0">
                        <a:latin typeface="Century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9"/>
          <p:cNvSpPr txBox="1">
            <a:spLocks/>
          </p:cNvSpPr>
          <p:nvPr/>
        </p:nvSpPr>
        <p:spPr bwMode="auto">
          <a:xfrm>
            <a:off x="7162800" y="5989638"/>
            <a:ext cx="1981200" cy="8683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 smtClean="0">
                <a:latin typeface="+mj-lt"/>
                <a:ea typeface="+mj-ea"/>
                <a:cs typeface="+mj-cs"/>
              </a:rPr>
              <a:t>DEPT.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LOGO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600200" y="76200"/>
            <a:ext cx="7315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Menial Staff List 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524000" y="1828800"/>
          <a:ext cx="6478587" cy="3627118"/>
        </p:xfrm>
        <a:graphic>
          <a:graphicData uri="http://schemas.openxmlformats.org/drawingml/2006/table">
            <a:tbl>
              <a:tblPr/>
              <a:tblGrid>
                <a:gridCol w="607367"/>
                <a:gridCol w="2814736"/>
                <a:gridCol w="1297320"/>
                <a:gridCol w="1759164"/>
              </a:tblGrid>
              <a:tr h="65540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" pitchFamily="18" charset="0"/>
                          <a:cs typeface="Times New Roman" pitchFamily="18" charset="0"/>
                        </a:rPr>
                        <a:t>Sr.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" pitchFamily="18" charset="0"/>
                          <a:cs typeface="Times New Roman" pitchFamily="18" charset="0"/>
                        </a:rPr>
                        <a:t>No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" pitchFamily="18" charset="0"/>
                          <a:cs typeface="Times New Roman" pitchFamily="18" charset="0"/>
                        </a:rPr>
                        <a:t>Name of the Tech Staff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417513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" pitchFamily="18" charset="0"/>
                          <a:cs typeface="Times New Roman" pitchFamily="18" charset="0"/>
                        </a:rPr>
                        <a:t>Date of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417513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" pitchFamily="18" charset="0"/>
                          <a:cs typeface="Times New Roman" pitchFamily="18" charset="0"/>
                        </a:rPr>
                        <a:t>Joining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417513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" pitchFamily="18" charset="0"/>
                          <a:cs typeface="Times New Roman" pitchFamily="18" charset="0"/>
                        </a:rPr>
                        <a:t>Exclusive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417513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" pitchFamily="18" charset="0"/>
                          <a:cs typeface="Times New Roman" pitchFamily="18" charset="0"/>
                        </a:rPr>
                        <a:t>or  shared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417513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" pitchFamily="18" charset="0"/>
                          <a:cs typeface="Times New Roman" pitchFamily="18" charset="0"/>
                        </a:rPr>
                        <a:t>   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69909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cs typeface="Calibri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9909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cs typeface="Calibri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702981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cs typeface="Calibri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702981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cs typeface="Calibri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0" lang="en-US" sz="1600" b="0" kern="1200" dirty="0" smtClean="0">
                        <a:solidFill>
                          <a:schemeClr val="tx1"/>
                        </a:solidFill>
                        <a:latin typeface="Century" pitchFamily="18" charset="0"/>
                        <a:ea typeface="+mn-ea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9"/>
          <p:cNvSpPr txBox="1">
            <a:spLocks/>
          </p:cNvSpPr>
          <p:nvPr/>
        </p:nvSpPr>
        <p:spPr bwMode="auto">
          <a:xfrm>
            <a:off x="7162800" y="5989638"/>
            <a:ext cx="1981200" cy="8683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 smtClean="0">
                <a:latin typeface="+mj-lt"/>
                <a:ea typeface="+mj-ea"/>
                <a:cs typeface="+mj-cs"/>
              </a:rPr>
              <a:t>DEPT.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LOGO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76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Teacher Student Ratio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228600" y="1905000"/>
          <a:ext cx="8534400" cy="1891671"/>
        </p:xfrm>
        <a:graphic>
          <a:graphicData uri="http://schemas.openxmlformats.org/drawingml/2006/table">
            <a:tbl>
              <a:tblPr/>
              <a:tblGrid>
                <a:gridCol w="1981199"/>
                <a:gridCol w="784579"/>
                <a:gridCol w="869244"/>
                <a:gridCol w="948266"/>
                <a:gridCol w="1106312"/>
                <a:gridCol w="1738489"/>
                <a:gridCol w="1106311"/>
              </a:tblGrid>
              <a:tr h="39671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  <a:latin typeface="Century" pitchFamily="18" charset="0"/>
                          <a:ea typeface="Times New Roman"/>
                          <a:cs typeface="Book Antiqua"/>
                        </a:rPr>
                        <a:t>Year</a:t>
                      </a:r>
                      <a:endParaRPr lang="en-US" sz="2400" dirty="0">
                        <a:solidFill>
                          <a:schemeClr val="bg1"/>
                        </a:solidFill>
                        <a:latin typeface="Century" pitchFamily="18" charset="0"/>
                        <a:ea typeface="Times New Roman"/>
                        <a:cs typeface="Book Antiqua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  <a:latin typeface="Century" pitchFamily="18" charset="0"/>
                          <a:ea typeface="Times New Roman"/>
                          <a:cs typeface="Book Antiqua"/>
                        </a:rPr>
                        <a:t>SE</a:t>
                      </a:r>
                      <a:endParaRPr lang="en-US" sz="2400" dirty="0">
                        <a:solidFill>
                          <a:schemeClr val="bg1"/>
                        </a:solidFill>
                        <a:latin typeface="Century" pitchFamily="18" charset="0"/>
                        <a:ea typeface="Times New Roman"/>
                        <a:cs typeface="Book Antiqu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  <a:latin typeface="Century" pitchFamily="18" charset="0"/>
                          <a:ea typeface="Times New Roman"/>
                          <a:cs typeface="Book Antiqua"/>
                        </a:rPr>
                        <a:t>TE</a:t>
                      </a:r>
                      <a:endParaRPr lang="en-US" sz="2400" dirty="0">
                        <a:solidFill>
                          <a:schemeClr val="bg1"/>
                        </a:solidFill>
                        <a:latin typeface="Century" pitchFamily="18" charset="0"/>
                        <a:ea typeface="Times New Roman"/>
                        <a:cs typeface="Book Antiqu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  <a:latin typeface="Century" pitchFamily="18" charset="0"/>
                          <a:ea typeface="Times New Roman"/>
                          <a:cs typeface="Book Antiqua"/>
                        </a:rPr>
                        <a:t>BE</a:t>
                      </a:r>
                      <a:endParaRPr lang="en-US" sz="2400" dirty="0">
                        <a:solidFill>
                          <a:schemeClr val="bg1"/>
                        </a:solidFill>
                        <a:latin typeface="Century" pitchFamily="18" charset="0"/>
                        <a:ea typeface="Times New Roman"/>
                        <a:cs typeface="Book Antiqu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  <a:latin typeface="Century" pitchFamily="18" charset="0"/>
                          <a:ea typeface="Times New Roman"/>
                          <a:cs typeface="Book Antiqua"/>
                        </a:rPr>
                        <a:t>Total</a:t>
                      </a:r>
                      <a:endParaRPr lang="en-US" sz="2400" dirty="0">
                        <a:solidFill>
                          <a:schemeClr val="bg1"/>
                        </a:solidFill>
                        <a:latin typeface="Century" pitchFamily="18" charset="0"/>
                        <a:ea typeface="Times New Roman"/>
                        <a:cs typeface="Book Antiqu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err="1" smtClean="0">
                          <a:solidFill>
                            <a:schemeClr val="bg1"/>
                          </a:solidFill>
                          <a:latin typeface="Century" pitchFamily="18" charset="0"/>
                          <a:ea typeface="Times New Roman"/>
                          <a:cs typeface="Book Antiqua"/>
                        </a:rPr>
                        <a:t>No.Faculty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Century" pitchFamily="18" charset="0"/>
                        <a:ea typeface="Times New Roman"/>
                        <a:cs typeface="Book Antiqu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  <a:latin typeface="Century" pitchFamily="18" charset="0"/>
                          <a:ea typeface="Times New Roman"/>
                          <a:cs typeface="Book Antiqua"/>
                        </a:rPr>
                        <a:t>TSR</a:t>
                      </a:r>
                      <a:endParaRPr lang="en-US" sz="2400" dirty="0">
                        <a:solidFill>
                          <a:schemeClr val="bg1"/>
                        </a:solidFill>
                        <a:latin typeface="Century" pitchFamily="18" charset="0"/>
                        <a:ea typeface="Times New Roman"/>
                        <a:cs typeface="Book Antiqu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53818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Century" pitchFamily="18" charset="0"/>
                          <a:ea typeface="Times New Roman"/>
                          <a:cs typeface="Book Antiqua"/>
                        </a:rPr>
                        <a:t>CAY  </a:t>
                      </a:r>
                      <a:r>
                        <a:rPr lang="en-US" sz="1600" b="0" dirty="0" smtClean="0">
                          <a:solidFill>
                            <a:srgbClr val="000000"/>
                          </a:solidFill>
                          <a:latin typeface="Century" pitchFamily="18" charset="0"/>
                          <a:ea typeface="Times New Roman"/>
                          <a:cs typeface="Book Antiqua"/>
                        </a:rPr>
                        <a:t>m2(2009-10</a:t>
                      </a: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Century" pitchFamily="18" charset="0"/>
                          <a:ea typeface="Times New Roman"/>
                          <a:cs typeface="Book Antiqua"/>
                        </a:rPr>
                        <a:t>)</a:t>
                      </a:r>
                      <a:endParaRPr lang="en-US" sz="2400" b="0" dirty="0">
                        <a:solidFill>
                          <a:srgbClr val="000000"/>
                        </a:solidFill>
                        <a:latin typeface="Century" pitchFamily="18" charset="0"/>
                        <a:ea typeface="Times New Roman"/>
                        <a:cs typeface="Book Antiqua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entury" pitchFamily="18" charset="0"/>
                          <a:ea typeface="Times New Roman"/>
                          <a:cs typeface="Book Antiqua"/>
                        </a:rPr>
                        <a:t>73</a:t>
                      </a:r>
                      <a:endParaRPr lang="en-US" sz="1800" dirty="0">
                        <a:solidFill>
                          <a:srgbClr val="000000"/>
                        </a:solidFill>
                        <a:latin typeface="Century" pitchFamily="18" charset="0"/>
                        <a:ea typeface="Times New Roman"/>
                        <a:cs typeface="Book Antiqu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entury" pitchFamily="18" charset="0"/>
                          <a:ea typeface="Times New Roman"/>
                          <a:cs typeface="Book Antiqua"/>
                        </a:rPr>
                        <a:t>69</a:t>
                      </a:r>
                      <a:endParaRPr lang="en-US" sz="1800">
                        <a:solidFill>
                          <a:srgbClr val="000000"/>
                        </a:solidFill>
                        <a:latin typeface="Century" pitchFamily="18" charset="0"/>
                        <a:ea typeface="Times New Roman"/>
                        <a:cs typeface="Book Antiqu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entury" pitchFamily="18" charset="0"/>
                          <a:ea typeface="Times New Roman"/>
                          <a:cs typeface="Book Antiqua"/>
                        </a:rPr>
                        <a:t>76</a:t>
                      </a:r>
                      <a:endParaRPr lang="en-US" sz="1800">
                        <a:solidFill>
                          <a:srgbClr val="000000"/>
                        </a:solidFill>
                        <a:latin typeface="Century" pitchFamily="18" charset="0"/>
                        <a:ea typeface="Times New Roman"/>
                        <a:cs typeface="Book Antiqu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entury" pitchFamily="18" charset="0"/>
                          <a:ea typeface="Times New Roman"/>
                          <a:cs typeface="Book Antiqua"/>
                        </a:rPr>
                        <a:t>218</a:t>
                      </a:r>
                      <a:endParaRPr lang="en-US" sz="1800" dirty="0">
                        <a:solidFill>
                          <a:srgbClr val="000000"/>
                        </a:solidFill>
                        <a:latin typeface="Century" pitchFamily="18" charset="0"/>
                        <a:ea typeface="Times New Roman"/>
                        <a:cs typeface="Book Antiqu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entury" pitchFamily="18" charset="0"/>
                          <a:ea typeface="Times New Roman"/>
                          <a:cs typeface="Book Antiqua"/>
                        </a:rPr>
                        <a:t>14</a:t>
                      </a:r>
                      <a:endParaRPr lang="en-US" sz="1800" dirty="0">
                        <a:solidFill>
                          <a:srgbClr val="000000"/>
                        </a:solidFill>
                        <a:latin typeface="Century" pitchFamily="18" charset="0"/>
                        <a:ea typeface="Times New Roman"/>
                        <a:cs typeface="Book Antiqu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entury" pitchFamily="18" charset="0"/>
                          <a:ea typeface="Times New Roman"/>
                          <a:cs typeface="Book Antiqua"/>
                        </a:rPr>
                        <a:t>15.57</a:t>
                      </a:r>
                      <a:endParaRPr lang="en-US" sz="1800" dirty="0">
                        <a:solidFill>
                          <a:srgbClr val="000000"/>
                        </a:solidFill>
                        <a:latin typeface="Century" pitchFamily="18" charset="0"/>
                        <a:ea typeface="Times New Roman"/>
                        <a:cs typeface="Book Antiqu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838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Century" pitchFamily="18" charset="0"/>
                          <a:ea typeface="Times New Roman"/>
                          <a:cs typeface="Book Antiqua"/>
                        </a:rPr>
                        <a:t>CAY </a:t>
                      </a:r>
                      <a:r>
                        <a:rPr lang="en-US" sz="1600" b="0" dirty="0" smtClean="0">
                          <a:solidFill>
                            <a:srgbClr val="000000"/>
                          </a:solidFill>
                          <a:latin typeface="Century" pitchFamily="18" charset="0"/>
                          <a:ea typeface="Times New Roman"/>
                          <a:cs typeface="Book Antiqua"/>
                        </a:rPr>
                        <a:t>m1 </a:t>
                      </a: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Century" pitchFamily="18" charset="0"/>
                          <a:ea typeface="Times New Roman"/>
                          <a:cs typeface="Book Antiqua"/>
                        </a:rPr>
                        <a:t>(2010-11)</a:t>
                      </a:r>
                      <a:endParaRPr lang="en-US" sz="2400" b="0" dirty="0">
                        <a:solidFill>
                          <a:srgbClr val="000000"/>
                        </a:solidFill>
                        <a:latin typeface="Century" pitchFamily="18" charset="0"/>
                        <a:ea typeface="Times New Roman"/>
                        <a:cs typeface="Book Antiqua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entury" pitchFamily="18" charset="0"/>
                          <a:ea typeface="Times New Roman"/>
                          <a:cs typeface="Book Antiqua"/>
                        </a:rPr>
                        <a:t>72</a:t>
                      </a:r>
                      <a:endParaRPr lang="en-US" sz="1800">
                        <a:solidFill>
                          <a:srgbClr val="000000"/>
                        </a:solidFill>
                        <a:latin typeface="Century" pitchFamily="18" charset="0"/>
                        <a:ea typeface="Times New Roman"/>
                        <a:cs typeface="Book Antiqu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entury" pitchFamily="18" charset="0"/>
                          <a:ea typeface="Times New Roman"/>
                          <a:cs typeface="Book Antiqua"/>
                        </a:rPr>
                        <a:t>66</a:t>
                      </a:r>
                      <a:endParaRPr lang="en-US" sz="1800" dirty="0">
                        <a:solidFill>
                          <a:srgbClr val="000000"/>
                        </a:solidFill>
                        <a:latin typeface="Century" pitchFamily="18" charset="0"/>
                        <a:ea typeface="Times New Roman"/>
                        <a:cs typeface="Book Antiqu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entury" pitchFamily="18" charset="0"/>
                          <a:ea typeface="Times New Roman"/>
                          <a:cs typeface="Book Antiqua"/>
                        </a:rPr>
                        <a:t>70</a:t>
                      </a:r>
                      <a:endParaRPr lang="en-US" sz="1800">
                        <a:solidFill>
                          <a:srgbClr val="000000"/>
                        </a:solidFill>
                        <a:latin typeface="Century" pitchFamily="18" charset="0"/>
                        <a:ea typeface="Times New Roman"/>
                        <a:cs typeface="Book Antiqu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entury" pitchFamily="18" charset="0"/>
                          <a:ea typeface="Times New Roman"/>
                          <a:cs typeface="Book Antiqua"/>
                        </a:rPr>
                        <a:t>208</a:t>
                      </a:r>
                      <a:endParaRPr lang="en-US" sz="1800">
                        <a:solidFill>
                          <a:srgbClr val="000000"/>
                        </a:solidFill>
                        <a:latin typeface="Century" pitchFamily="18" charset="0"/>
                        <a:ea typeface="Times New Roman"/>
                        <a:cs typeface="Book Antiqu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Century" pitchFamily="18" charset="0"/>
                          <a:ea typeface="Times New Roman"/>
                          <a:cs typeface="Book Antiqua"/>
                        </a:rPr>
                        <a:t>13</a:t>
                      </a:r>
                      <a:endParaRPr lang="en-US" sz="1800" dirty="0">
                        <a:solidFill>
                          <a:srgbClr val="000000"/>
                        </a:solidFill>
                        <a:latin typeface="Century" pitchFamily="18" charset="0"/>
                        <a:ea typeface="Times New Roman"/>
                        <a:cs typeface="Book Antiqu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Century" pitchFamily="18" charset="0"/>
                          <a:ea typeface="Times New Roman"/>
                          <a:cs typeface="Book Antiqua"/>
                        </a:rPr>
                        <a:t>15.85</a:t>
                      </a:r>
                      <a:endParaRPr lang="en-US" sz="1800" dirty="0">
                        <a:solidFill>
                          <a:srgbClr val="000000"/>
                        </a:solidFill>
                        <a:latin typeface="Century" pitchFamily="18" charset="0"/>
                        <a:ea typeface="Times New Roman"/>
                        <a:cs typeface="Book Antiqu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838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Century" pitchFamily="18" charset="0"/>
                          <a:ea typeface="Times New Roman"/>
                          <a:cs typeface="Book Antiqua"/>
                        </a:rPr>
                        <a:t>CAY </a:t>
                      </a:r>
                      <a:r>
                        <a:rPr lang="en-US" sz="1600" b="0" dirty="0" smtClean="0">
                          <a:solidFill>
                            <a:srgbClr val="000000"/>
                          </a:solidFill>
                          <a:latin typeface="Century" pitchFamily="18" charset="0"/>
                          <a:ea typeface="Times New Roman"/>
                          <a:cs typeface="Book Antiqua"/>
                        </a:rPr>
                        <a:t> </a:t>
                      </a: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Century" pitchFamily="18" charset="0"/>
                          <a:ea typeface="Times New Roman"/>
                          <a:cs typeface="Book Antiqua"/>
                        </a:rPr>
                        <a:t>(2011-12)</a:t>
                      </a:r>
                      <a:endParaRPr lang="en-US" sz="2400" b="0" dirty="0">
                        <a:solidFill>
                          <a:srgbClr val="000000"/>
                        </a:solidFill>
                        <a:latin typeface="Century" pitchFamily="18" charset="0"/>
                        <a:ea typeface="Times New Roman"/>
                        <a:cs typeface="Book Antiqua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entury" pitchFamily="18" charset="0"/>
                          <a:ea typeface="Times New Roman"/>
                          <a:cs typeface="Book Antiqua"/>
                        </a:rPr>
                        <a:t>73</a:t>
                      </a:r>
                      <a:endParaRPr lang="en-US" sz="1800" dirty="0">
                        <a:solidFill>
                          <a:srgbClr val="000000"/>
                        </a:solidFill>
                        <a:latin typeface="Century" pitchFamily="18" charset="0"/>
                        <a:ea typeface="Times New Roman"/>
                        <a:cs typeface="Book Antiqu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entury" pitchFamily="18" charset="0"/>
                          <a:ea typeface="Times New Roman"/>
                          <a:cs typeface="Book Antiqua"/>
                        </a:rPr>
                        <a:t>77</a:t>
                      </a:r>
                      <a:endParaRPr lang="en-US" sz="1800" dirty="0">
                        <a:solidFill>
                          <a:srgbClr val="000000"/>
                        </a:solidFill>
                        <a:latin typeface="Century" pitchFamily="18" charset="0"/>
                        <a:ea typeface="Times New Roman"/>
                        <a:cs typeface="Book Antiqu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entury" pitchFamily="18" charset="0"/>
                          <a:ea typeface="Times New Roman"/>
                          <a:cs typeface="Book Antiqua"/>
                        </a:rPr>
                        <a:t>64</a:t>
                      </a:r>
                      <a:endParaRPr lang="en-US" sz="1800" dirty="0">
                        <a:solidFill>
                          <a:srgbClr val="000000"/>
                        </a:solidFill>
                        <a:latin typeface="Century" pitchFamily="18" charset="0"/>
                        <a:ea typeface="Times New Roman"/>
                        <a:cs typeface="Book Antiqu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entury" pitchFamily="18" charset="0"/>
                          <a:ea typeface="Times New Roman"/>
                          <a:cs typeface="Book Antiqua"/>
                        </a:rPr>
                        <a:t>214</a:t>
                      </a:r>
                      <a:endParaRPr lang="en-US" sz="1800" dirty="0">
                        <a:solidFill>
                          <a:srgbClr val="000000"/>
                        </a:solidFill>
                        <a:latin typeface="Century" pitchFamily="18" charset="0"/>
                        <a:ea typeface="Times New Roman"/>
                        <a:cs typeface="Book Antiqu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" pitchFamily="18" charset="0"/>
                          <a:ea typeface="Times New Roman"/>
                          <a:cs typeface="Book Antiqua"/>
                        </a:rPr>
                        <a:t>14</a:t>
                      </a:r>
                      <a:endParaRPr lang="en-US" sz="1800" dirty="0">
                        <a:solidFill>
                          <a:schemeClr val="tx1"/>
                        </a:solidFill>
                        <a:latin typeface="Century" pitchFamily="18" charset="0"/>
                        <a:ea typeface="Times New Roman"/>
                        <a:cs typeface="Book Antiqu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entury" pitchFamily="18" charset="0"/>
                          <a:ea typeface="Times New Roman"/>
                          <a:cs typeface="Book Antiqua"/>
                        </a:rPr>
                        <a:t>15.28</a:t>
                      </a:r>
                      <a:endParaRPr lang="en-US" sz="1800" dirty="0">
                        <a:solidFill>
                          <a:srgbClr val="000000"/>
                        </a:solidFill>
                        <a:latin typeface="Century" pitchFamily="18" charset="0"/>
                        <a:ea typeface="Times New Roman"/>
                        <a:cs typeface="Book Antiqu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9"/>
          <p:cNvSpPr txBox="1">
            <a:spLocks/>
          </p:cNvSpPr>
          <p:nvPr/>
        </p:nvSpPr>
        <p:spPr bwMode="auto">
          <a:xfrm>
            <a:off x="7162800" y="5989638"/>
            <a:ext cx="1981200" cy="8683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 smtClean="0">
                <a:latin typeface="+mj-lt"/>
                <a:ea typeface="+mj-ea"/>
                <a:cs typeface="+mj-cs"/>
              </a:rPr>
              <a:t>DEPT.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LOGO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76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Cadre Ratio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762000" y="1905000"/>
          <a:ext cx="7848600" cy="2438399"/>
        </p:xfrm>
        <a:graphic>
          <a:graphicData uri="http://schemas.openxmlformats.org/drawingml/2006/table">
            <a:tbl>
              <a:tblPr/>
              <a:tblGrid>
                <a:gridCol w="2286000"/>
                <a:gridCol w="1524000"/>
                <a:gridCol w="2076450"/>
                <a:gridCol w="1200150"/>
                <a:gridCol w="762000"/>
              </a:tblGrid>
              <a:tr h="59463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Year </a:t>
                      </a: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Professors</a:t>
                      </a:r>
                      <a:endParaRPr lang="en-US" sz="1800" b="1" dirty="0">
                        <a:solidFill>
                          <a:schemeClr val="bg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Assistant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Professor</a:t>
                      </a:r>
                      <a:endParaRPr lang="en-US" sz="1800" b="1" dirty="0">
                        <a:solidFill>
                          <a:schemeClr val="bg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Total</a:t>
                      </a:r>
                      <a:r>
                        <a:rPr lang="en-US" sz="18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Faculty</a:t>
                      </a:r>
                      <a:endParaRPr lang="en-US" sz="1800" b="1" dirty="0">
                        <a:solidFill>
                          <a:schemeClr val="bg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CRI </a:t>
                      </a:r>
                      <a:endParaRPr lang="en-US" sz="1800" b="1" dirty="0">
                        <a:solidFill>
                          <a:schemeClr val="bg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63014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Century" pitchFamily="18" charset="0"/>
                          <a:ea typeface="Times New Roman"/>
                          <a:cs typeface="Book Antiqua"/>
                        </a:rPr>
                        <a:t>CAY m2 (2009-10)</a:t>
                      </a: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Century" pitchFamily="18" charset="0"/>
                          <a:ea typeface="Times New Roman"/>
                          <a:cs typeface="Book Antiqua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Century" pitchFamily="18" charset="0"/>
                          <a:ea typeface="Times New Roman"/>
                          <a:cs typeface="Book Antiqua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Century" pitchFamily="18" charset="0"/>
                          <a:ea typeface="Times New Roman"/>
                          <a:cs typeface="Book Antiqua"/>
                        </a:rPr>
                        <a:t>14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-5588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Century" pitchFamily="18" charset="0"/>
                          <a:ea typeface="Times New Roman"/>
                          <a:cs typeface="Book Antiqua"/>
                        </a:rPr>
                        <a:t>0.64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68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Century" pitchFamily="18" charset="0"/>
                          <a:ea typeface="Times New Roman"/>
                          <a:cs typeface="Book Antiqua"/>
                        </a:rPr>
                        <a:t>CAY m1 (2010-11)</a:t>
                      </a: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 smtClean="0">
                          <a:solidFill>
                            <a:srgbClr val="000000"/>
                          </a:solidFill>
                          <a:latin typeface="Century" pitchFamily="18" charset="0"/>
                          <a:ea typeface="Times New Roman"/>
                          <a:cs typeface="Book Antiqua"/>
                        </a:rPr>
                        <a:t>1</a:t>
                      </a:r>
                      <a:endParaRPr lang="en-US" sz="1600" b="0" dirty="0">
                        <a:solidFill>
                          <a:srgbClr val="000000"/>
                        </a:solidFill>
                        <a:latin typeface="Century" pitchFamily="18" charset="0"/>
                        <a:ea typeface="Times New Roman"/>
                        <a:cs typeface="Book Antiqu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Century" pitchFamily="18" charset="0"/>
                          <a:ea typeface="Times New Roman"/>
                          <a:cs typeface="Book Antiqua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 smtClean="0">
                          <a:solidFill>
                            <a:srgbClr val="000000"/>
                          </a:solidFill>
                          <a:latin typeface="Century" pitchFamily="18" charset="0"/>
                          <a:ea typeface="Times New Roman"/>
                          <a:cs typeface="Book Antiqua"/>
                        </a:rPr>
                        <a:t>13</a:t>
                      </a:r>
                      <a:endParaRPr lang="en-US" sz="1600" b="0" dirty="0">
                        <a:solidFill>
                          <a:srgbClr val="000000"/>
                        </a:solidFill>
                        <a:latin typeface="Century" pitchFamily="18" charset="0"/>
                        <a:ea typeface="Times New Roman"/>
                        <a:cs typeface="Book Antiqu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-5588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 smtClean="0">
                          <a:solidFill>
                            <a:srgbClr val="000000"/>
                          </a:solidFill>
                          <a:latin typeface="Century" pitchFamily="18" charset="0"/>
                          <a:ea typeface="Times New Roman"/>
                          <a:cs typeface="Book Antiqua"/>
                        </a:rPr>
                        <a:t>0.52</a:t>
                      </a:r>
                      <a:endParaRPr lang="en-US" sz="1600" b="0" dirty="0">
                        <a:solidFill>
                          <a:srgbClr val="000000"/>
                        </a:solidFill>
                        <a:latin typeface="Century" pitchFamily="18" charset="0"/>
                        <a:ea typeface="Times New Roman"/>
                        <a:cs typeface="Book Antiqu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68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Century" pitchFamily="18" charset="0"/>
                          <a:ea typeface="Times New Roman"/>
                          <a:cs typeface="Book Antiqua"/>
                        </a:rPr>
                        <a:t>CAY (2011-12)</a:t>
                      </a: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 smtClean="0">
                          <a:solidFill>
                            <a:srgbClr val="000000"/>
                          </a:solidFill>
                          <a:latin typeface="Century" pitchFamily="18" charset="0"/>
                          <a:ea typeface="Times New Roman"/>
                          <a:cs typeface="Book Antiqua"/>
                        </a:rPr>
                        <a:t>2</a:t>
                      </a:r>
                      <a:endParaRPr lang="en-US" sz="1600" b="0" dirty="0">
                        <a:solidFill>
                          <a:srgbClr val="000000"/>
                        </a:solidFill>
                        <a:latin typeface="Century" pitchFamily="18" charset="0"/>
                        <a:ea typeface="Times New Roman"/>
                        <a:cs typeface="Book Antiqu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Century" pitchFamily="18" charset="0"/>
                          <a:ea typeface="Times New Roman"/>
                          <a:cs typeface="Book Antiqua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Century" pitchFamily="18" charset="0"/>
                          <a:ea typeface="Times New Roman"/>
                          <a:cs typeface="Book Antiqua"/>
                        </a:rPr>
                        <a:t>14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-5588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 smtClean="0">
                          <a:solidFill>
                            <a:srgbClr val="000000"/>
                          </a:solidFill>
                          <a:latin typeface="Century" pitchFamily="18" charset="0"/>
                          <a:ea typeface="Times New Roman"/>
                          <a:cs typeface="Book Antiqua"/>
                        </a:rPr>
                        <a:t>0.32</a:t>
                      </a:r>
                      <a:endParaRPr lang="en-US" sz="1600" b="0" dirty="0">
                        <a:solidFill>
                          <a:srgbClr val="000000"/>
                        </a:solidFill>
                        <a:latin typeface="Century" pitchFamily="18" charset="0"/>
                        <a:ea typeface="Times New Roman"/>
                        <a:cs typeface="Book Antiqu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9"/>
          <p:cNvSpPr txBox="1">
            <a:spLocks/>
          </p:cNvSpPr>
          <p:nvPr/>
        </p:nvSpPr>
        <p:spPr bwMode="auto">
          <a:xfrm>
            <a:off x="7162800" y="5989638"/>
            <a:ext cx="1981200" cy="8683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 smtClean="0">
                <a:latin typeface="+mj-lt"/>
                <a:ea typeface="+mj-ea"/>
                <a:cs typeface="+mj-cs"/>
              </a:rPr>
              <a:t>DEPT.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LOGO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600200" y="76200"/>
            <a:ext cx="75438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Faculty Retention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1026" name="Chart 3"/>
          <p:cNvGraphicFramePr>
            <a:graphicFrameLocks/>
          </p:cNvGraphicFramePr>
          <p:nvPr/>
        </p:nvGraphicFramePr>
        <p:xfrm>
          <a:off x="76200" y="1905000"/>
          <a:ext cx="5562600" cy="4114800"/>
        </p:xfrm>
        <a:graphic>
          <a:graphicData uri="http://schemas.openxmlformats.org/presentationml/2006/ole">
            <p:oleObj spid="_x0000_s1044" name="Chart" r:id="rId3" imgW="6105441" imgH="3219585" progId="Excel.Sheet.8">
              <p:embed/>
            </p:oleObj>
          </a:graphicData>
        </a:graphic>
      </p:graphicFrame>
      <p:sp>
        <p:nvSpPr>
          <p:cNvPr id="9" name="TextBox 5"/>
          <p:cNvSpPr txBox="1">
            <a:spLocks noChangeArrowheads="1"/>
          </p:cNvSpPr>
          <p:nvPr/>
        </p:nvSpPr>
        <p:spPr bwMode="auto">
          <a:xfrm>
            <a:off x="5638800" y="2057400"/>
            <a:ext cx="3505200" cy="261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Faculty retain due to 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Regular monthly salary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Promotions for eligible candidates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DA with difference as per government</a:t>
            </a:r>
          </a:p>
          <a:p>
            <a:pPr>
              <a:lnSpc>
                <a:spcPct val="150000"/>
              </a:lnSpc>
            </a:pP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      rules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Freedom with responsibility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Healthy environment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9"/>
          <p:cNvSpPr txBox="1">
            <a:spLocks/>
          </p:cNvSpPr>
          <p:nvPr/>
        </p:nvSpPr>
        <p:spPr bwMode="auto">
          <a:xfrm>
            <a:off x="7162800" y="5989638"/>
            <a:ext cx="1981200" cy="8683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 smtClean="0">
                <a:latin typeface="+mj-lt"/>
                <a:ea typeface="+mj-ea"/>
                <a:cs typeface="+mj-cs"/>
              </a:rPr>
              <a:t>DEPT.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LOGO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76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Grants Received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Times New Roman" pitchFamily="18" charset="0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0" y="1828801"/>
            <a:ext cx="8763000" cy="3048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457200" marR="0" lvl="1" indent="0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 typeface="Wingdings" pitchFamily="2" charset="2"/>
              <a:buChar char="Ø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Century" pitchFamily="18" charset="0"/>
                <a:ea typeface="+mn-ea"/>
                <a:cs typeface="+mn-cs"/>
                <a:hlinkClick r:id="rId2" action="ppaction://hlinkfile"/>
              </a:rPr>
              <a:t>Year 2009-10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Century" pitchFamily="18" charset="0"/>
              <a:ea typeface="+mn-ea"/>
              <a:cs typeface="+mn-cs"/>
            </a:endParaRPr>
          </a:p>
          <a:p>
            <a:pPr marL="457200" marR="0" lvl="1" indent="0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Century" pitchFamily="18" charset="0"/>
                <a:ea typeface="+mn-ea"/>
                <a:cs typeface="+mn-cs"/>
              </a:rPr>
              <a:t>    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Century" pitchFamily="18" charset="0"/>
                <a:ea typeface="+mn-ea"/>
                <a:cs typeface="+mn-cs"/>
              </a:rPr>
              <a:t>AICTE Sponsored SDP on Persona for Effective </a:t>
            </a:r>
            <a:r>
              <a:rPr lang="en-US" sz="2400" dirty="0" smtClean="0">
                <a:solidFill>
                  <a:schemeClr val="tx1">
                    <a:tint val="75000"/>
                  </a:schemeClr>
                </a:solidFill>
                <a:latin typeface="Century" pitchFamily="18" charset="0"/>
              </a:rPr>
              <a:t>t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Century" pitchFamily="18" charset="0"/>
                <a:ea typeface="+mn-ea"/>
                <a:cs typeface="+mn-cs"/>
              </a:rPr>
              <a:t>eaching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Century" pitchFamily="18" charset="0"/>
                <a:ea typeface="+mn-ea"/>
                <a:cs typeface="+mn-cs"/>
              </a:rPr>
              <a:t>.</a:t>
            </a:r>
          </a:p>
          <a:p>
            <a:pPr marL="457200" marR="0" lvl="1" indent="0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Century" pitchFamily="18" charset="0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Century" pitchFamily="18" charset="0"/>
                <a:ea typeface="+mn-ea"/>
                <a:cs typeface="+mn-cs"/>
                <a:hlinkClick r:id="rId3" action="ppaction://hlinkfile"/>
              </a:rPr>
              <a:t>Year 2010-11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Century" pitchFamily="18" charset="0"/>
              <a:ea typeface="+mn-ea"/>
              <a:cs typeface="+mn-cs"/>
            </a:endParaRPr>
          </a:p>
          <a:p>
            <a:pPr marL="457200" marR="0" lvl="1" indent="0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Century" pitchFamily="18" charset="0"/>
                <a:ea typeface="+mn-ea"/>
                <a:cs typeface="+mn-cs"/>
              </a:rPr>
              <a:t>	 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Century" pitchFamily="18" charset="0"/>
                <a:ea typeface="+mn-ea"/>
                <a:cs typeface="+mn-cs"/>
              </a:rPr>
              <a:t>AICTE Sponsored SDP on Persona for Effective Teaching.</a:t>
            </a:r>
          </a:p>
          <a:p>
            <a:pPr marL="457200" marR="0" lvl="1" indent="0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Century" pitchFamily="18" charset="0"/>
                <a:ea typeface="+mn-ea"/>
                <a:cs typeface="+mn-cs"/>
              </a:rPr>
              <a:t> 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Century" pitchFamily="18" charset="0"/>
                <a:ea typeface="+mn-ea"/>
                <a:cs typeface="+mn-cs"/>
              </a:rPr>
              <a:t>Year 2011-12</a:t>
            </a:r>
          </a:p>
          <a:p>
            <a:pPr marL="457200" marR="0" lvl="1" indent="0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Century" pitchFamily="18" charset="0"/>
                <a:ea typeface="+mn-ea"/>
                <a:cs typeface="+mn-cs"/>
              </a:rPr>
              <a:t> 	 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Century" pitchFamily="18" charset="0"/>
                <a:ea typeface="+mn-ea"/>
                <a:cs typeface="+mn-cs"/>
              </a:rPr>
              <a:t>Project grant for R&amp;D project by IEI India for	project guided.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Century" pitchFamily="18" charset="0"/>
                <a:ea typeface="+mn-ea"/>
                <a:cs typeface="+mn-cs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Index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SzPct val="75000"/>
              <a:buFont typeface="Wingdings" pitchFamily="2" charset="2"/>
              <a:buChar char="Ø"/>
            </a:pPr>
            <a:r>
              <a:rPr lang="en-US" sz="2400" dirty="0" smtClean="0">
                <a:latin typeface="Century" pitchFamily="18" charset="0"/>
                <a:hlinkClick r:id="rId2" action="ppaction://hlinksldjump"/>
              </a:rPr>
              <a:t>Vision  and Mission</a:t>
            </a:r>
            <a:endParaRPr lang="en-US" sz="2400" dirty="0" smtClean="0">
              <a:latin typeface="Century" pitchFamily="18" charset="0"/>
            </a:endParaRPr>
          </a:p>
          <a:p>
            <a:pPr eaLnBrk="1" hangingPunct="1">
              <a:buSzPct val="75000"/>
              <a:buFont typeface="Wingdings" pitchFamily="2" charset="2"/>
              <a:buChar char="Ø"/>
            </a:pPr>
            <a:r>
              <a:rPr lang="en-US" sz="2400" dirty="0" smtClean="0">
                <a:latin typeface="Century" pitchFamily="18" charset="0"/>
                <a:hlinkClick r:id="rId3" action="ppaction://hlinksldjump"/>
              </a:rPr>
              <a:t>Goals</a:t>
            </a:r>
            <a:endParaRPr lang="en-US" sz="2400" dirty="0" smtClean="0">
              <a:latin typeface="Century" pitchFamily="18" charset="0"/>
            </a:endParaRPr>
          </a:p>
          <a:p>
            <a:pPr eaLnBrk="1" hangingPunct="1">
              <a:buSzPct val="75000"/>
              <a:buFont typeface="Wingdings" pitchFamily="2" charset="2"/>
              <a:buChar char="Ø"/>
            </a:pPr>
            <a:r>
              <a:rPr lang="en-US" sz="2400" dirty="0" smtClean="0">
                <a:latin typeface="Century" pitchFamily="18" charset="0"/>
                <a:hlinkClick r:id="rId4" action="ppaction://hlinksldjump"/>
              </a:rPr>
              <a:t>Department</a:t>
            </a:r>
            <a:endParaRPr lang="en-US" sz="2400" dirty="0" smtClean="0">
              <a:latin typeface="Century" pitchFamily="18" charset="0"/>
            </a:endParaRPr>
          </a:p>
          <a:p>
            <a:pPr eaLnBrk="1" hangingPunct="1">
              <a:buSzPct val="75000"/>
              <a:buFont typeface="Wingdings" pitchFamily="2" charset="2"/>
              <a:buChar char="Ø"/>
            </a:pPr>
            <a:r>
              <a:rPr lang="en-US" sz="2400" dirty="0" smtClean="0">
                <a:latin typeface="Century" pitchFamily="18" charset="0"/>
                <a:hlinkClick r:id="rId5" action="ppaction://hlinksldjump"/>
              </a:rPr>
              <a:t>Teaching and Learning</a:t>
            </a:r>
            <a:endParaRPr lang="en-US" sz="2400" dirty="0" smtClean="0">
              <a:latin typeface="Century" pitchFamily="18" charset="0"/>
            </a:endParaRPr>
          </a:p>
          <a:p>
            <a:pPr eaLnBrk="1" hangingPunct="1">
              <a:buSzPct val="75000"/>
              <a:buFont typeface="Wingdings" pitchFamily="2" charset="2"/>
              <a:buChar char="Ø"/>
            </a:pPr>
            <a:r>
              <a:rPr lang="en-US" sz="2400" dirty="0" smtClean="0">
                <a:latin typeface="Century" pitchFamily="18" charset="0"/>
                <a:hlinkClick r:id="rId6" action="ppaction://hlinksldjump"/>
              </a:rPr>
              <a:t>Faculty</a:t>
            </a:r>
            <a:endParaRPr lang="en-US" sz="2400" dirty="0" smtClean="0">
              <a:latin typeface="Century" pitchFamily="18" charset="0"/>
            </a:endParaRPr>
          </a:p>
          <a:p>
            <a:pPr eaLnBrk="1" hangingPunct="1">
              <a:buSzPct val="75000"/>
              <a:buFont typeface="Wingdings" pitchFamily="2" charset="2"/>
              <a:buChar char="Ø"/>
            </a:pPr>
            <a:r>
              <a:rPr lang="en-US" sz="2400" dirty="0" smtClean="0">
                <a:latin typeface="Century" pitchFamily="18" charset="0"/>
                <a:hlinkClick r:id="" action="ppaction://noaction"/>
              </a:rPr>
              <a:t>Student</a:t>
            </a:r>
            <a:endParaRPr lang="en-US" sz="2400" dirty="0" smtClean="0">
              <a:latin typeface="Century" pitchFamily="18" charset="0"/>
            </a:endParaRPr>
          </a:p>
          <a:p>
            <a:pPr eaLnBrk="1" hangingPunct="1">
              <a:buSzPct val="75000"/>
              <a:buFont typeface="Wingdings" pitchFamily="2" charset="2"/>
              <a:buChar char="Ø"/>
            </a:pPr>
            <a:r>
              <a:rPr lang="en-US" sz="2400" dirty="0" smtClean="0">
                <a:latin typeface="Century" pitchFamily="18" charset="0"/>
                <a:hlinkClick r:id="" action="ppaction://noaction"/>
              </a:rPr>
              <a:t>Curriculum  </a:t>
            </a:r>
            <a:endParaRPr lang="en-US" sz="2400" dirty="0" smtClean="0">
              <a:latin typeface="Century" pitchFamily="18" charset="0"/>
            </a:endParaRPr>
          </a:p>
          <a:p>
            <a:pPr eaLnBrk="1" hangingPunct="1">
              <a:buSzPct val="75000"/>
              <a:buFont typeface="Wingdings" pitchFamily="2" charset="2"/>
              <a:buChar char="Ø"/>
            </a:pPr>
            <a:r>
              <a:rPr lang="en-US" sz="2400" dirty="0" smtClean="0">
                <a:latin typeface="Century" pitchFamily="18" charset="0"/>
                <a:hlinkClick r:id="" action="ppaction://noaction"/>
              </a:rPr>
              <a:t>Activities</a:t>
            </a:r>
            <a:endParaRPr lang="en-US" sz="2400" dirty="0" smtClean="0">
              <a:latin typeface="Century" pitchFamily="18" charset="0"/>
            </a:endParaRP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7" name="Title 9"/>
          <p:cNvSpPr txBox="1">
            <a:spLocks/>
          </p:cNvSpPr>
          <p:nvPr/>
        </p:nvSpPr>
        <p:spPr bwMode="auto">
          <a:xfrm>
            <a:off x="7162800" y="5989638"/>
            <a:ext cx="1981200" cy="8683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 smtClean="0">
                <a:latin typeface="+mj-lt"/>
                <a:ea typeface="+mj-ea"/>
                <a:cs typeface="+mj-cs"/>
              </a:rPr>
              <a:t>DEPT.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LOGO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9"/>
          <p:cNvSpPr txBox="1">
            <a:spLocks/>
          </p:cNvSpPr>
          <p:nvPr/>
        </p:nvSpPr>
        <p:spPr bwMode="auto">
          <a:xfrm>
            <a:off x="7162800" y="5989638"/>
            <a:ext cx="1981200" cy="8683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 smtClean="0">
                <a:latin typeface="+mj-lt"/>
                <a:ea typeface="+mj-ea"/>
                <a:cs typeface="+mj-cs"/>
              </a:rPr>
              <a:t>DEPT.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LOGO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600200" y="76200"/>
            <a:ext cx="7391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Consultancy</a:t>
            </a:r>
            <a:r>
              <a:rPr kumimoji="0" lang="en-US" sz="4400" b="1" i="0" u="none" strike="noStrike" kern="1200" cap="none" spc="0" normalizeH="0" baseline="0" noProof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Century" pitchFamily="18" charset="0"/>
                <a:ea typeface="+mj-ea"/>
                <a:cs typeface="+mj-cs"/>
              </a:rPr>
              <a:t>	</a:t>
            </a:r>
            <a:endParaRPr kumimoji="0" lang="en-US" sz="4400" b="1" i="0" u="none" strike="noStrike" kern="1200" cap="none" spc="0" normalizeH="0" baseline="0" noProof="0" dirty="0" smtClean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Century" pitchFamily="18" charset="0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28600" y="1600200"/>
            <a:ext cx="8534400" cy="44958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 typeface="Wingdings" pitchFamily="2" charset="2"/>
              <a:buChar char="Ø"/>
              <a:tabLst/>
              <a:defRPr/>
            </a:pPr>
            <a:r>
              <a: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Century" pitchFamily="18" charset="0"/>
                <a:ea typeface="+mn-ea"/>
                <a:cs typeface="+mn-cs"/>
                <a:hlinkClick r:id="rId2" action="ppaction://hlinkfile"/>
              </a:rPr>
              <a:t>Year 2010-11</a:t>
            </a:r>
            <a:endParaRPr kumimoji="0" lang="en-US" sz="2400" b="1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entury" pitchFamily="18" charset="0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 typeface="Arial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Century" pitchFamily="18" charset="0"/>
                <a:ea typeface="+mn-ea"/>
                <a:cs typeface="+mn-cs"/>
              </a:rPr>
              <a:t>	</a:t>
            </a: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Century" pitchFamily="18" charset="0"/>
                <a:ea typeface="+mn-ea"/>
                <a:cs typeface="+mn-cs"/>
              </a:rPr>
              <a:t>7 faculty consulting  Private sector, Sponsoring trust/Society for software development and networking tasks.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 typeface="Wingdings" pitchFamily="2" charset="2"/>
              <a:buChar char="Ø"/>
              <a:tabLst/>
              <a:defRPr/>
            </a:pPr>
            <a:r>
              <a: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Century" pitchFamily="18" charset="0"/>
                <a:ea typeface="+mn-ea"/>
                <a:cs typeface="+mn-cs"/>
                <a:hlinkClick r:id="rId2" action="ppaction://hlinkfile"/>
              </a:rPr>
              <a:t>Year 2009-10</a:t>
            </a:r>
            <a:endParaRPr kumimoji="0" lang="en-US" sz="2400" b="1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entury" pitchFamily="18" charset="0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 typeface="Arial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Century" pitchFamily="18" charset="0"/>
                <a:ea typeface="+mn-ea"/>
                <a:cs typeface="+mn-cs"/>
              </a:rPr>
              <a:t>	</a:t>
            </a: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Century" pitchFamily="18" charset="0"/>
                <a:ea typeface="+mn-ea"/>
                <a:cs typeface="+mn-cs"/>
              </a:rPr>
              <a:t>7 faculty consulting  Private sector, Sponsoring trust/Society for software development and networking tasks.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 typeface="Wingdings" pitchFamily="2" charset="2"/>
              <a:buChar char="Ø"/>
              <a:tabLst/>
              <a:defRPr/>
            </a:pPr>
            <a:r>
              <a: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Century" pitchFamily="18" charset="0"/>
                <a:ea typeface="+mn-ea"/>
                <a:cs typeface="+mn-cs"/>
                <a:hlinkClick r:id="rId2" action="ppaction://hlinkfile"/>
              </a:rPr>
              <a:t>Year 2008-09</a:t>
            </a:r>
            <a:endParaRPr kumimoji="0" lang="en-US" sz="2400" b="1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entury" pitchFamily="18" charset="0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 typeface="Arial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Century" pitchFamily="18" charset="0"/>
                <a:ea typeface="+mn-ea"/>
                <a:cs typeface="+mn-cs"/>
              </a:rPr>
              <a:t>	</a:t>
            </a: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Century" pitchFamily="18" charset="0"/>
                <a:ea typeface="+mn-ea"/>
                <a:cs typeface="+mn-cs"/>
              </a:rPr>
              <a:t>7 faculty consulting  Private sector, Sponsoring trust/Society for  software development and networking tasks.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entury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9"/>
          <p:cNvSpPr txBox="1">
            <a:spLocks/>
          </p:cNvSpPr>
          <p:nvPr/>
        </p:nvSpPr>
        <p:spPr bwMode="auto">
          <a:xfrm>
            <a:off x="7162800" y="5989638"/>
            <a:ext cx="1981200" cy="8683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 smtClean="0">
                <a:latin typeface="+mj-lt"/>
                <a:ea typeface="+mj-ea"/>
                <a:cs typeface="+mj-cs"/>
              </a:rPr>
              <a:t>DEPT.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LOGO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676400" y="76200"/>
            <a:ext cx="7467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Interaction of Faculty with Outside World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9"/>
          <p:cNvSpPr txBox="1">
            <a:spLocks/>
          </p:cNvSpPr>
          <p:nvPr/>
        </p:nvSpPr>
        <p:spPr bwMode="auto">
          <a:xfrm>
            <a:off x="7162800" y="5989638"/>
            <a:ext cx="1981200" cy="8683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 smtClean="0">
                <a:latin typeface="+mj-lt"/>
                <a:ea typeface="+mj-ea"/>
                <a:cs typeface="+mj-cs"/>
              </a:rPr>
              <a:t>DEPT.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LOGO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676400" y="76200"/>
            <a:ext cx="72390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Faculty Portfolio</a:t>
            </a:r>
            <a:endParaRPr kumimoji="0" lang="en-US" sz="4400" b="1" i="0" u="none" strike="noStrike" kern="1200" cap="none" spc="0" normalizeH="0" baseline="0" noProof="0" dirty="0" smtClean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295086970"/>
              </p:ext>
            </p:extLst>
          </p:nvPr>
        </p:nvGraphicFramePr>
        <p:xfrm>
          <a:off x="685799" y="2209800"/>
          <a:ext cx="7557582" cy="3276599"/>
        </p:xfrm>
        <a:graphic>
          <a:graphicData uri="http://schemas.openxmlformats.org/drawingml/2006/table">
            <a:tbl>
              <a:tblPr/>
              <a:tblGrid>
                <a:gridCol w="629672"/>
                <a:gridCol w="1185361"/>
                <a:gridCol w="1341547"/>
                <a:gridCol w="1560079"/>
                <a:gridCol w="1577530"/>
                <a:gridCol w="1263393"/>
              </a:tblGrid>
              <a:tr h="41746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entury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" pitchFamily="18" charset="0"/>
                          <a:ea typeface="Calibri" pitchFamily="34" charset="0"/>
                          <a:cs typeface="Times New Roman" pitchFamily="18" charset="0"/>
                        </a:rPr>
                        <a:t>Sr. 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entury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" pitchFamily="18" charset="0"/>
                          <a:ea typeface="Calibri" pitchFamily="34" charset="0"/>
                          <a:cs typeface="Times New Roman" pitchFamily="18" charset="0"/>
                        </a:rPr>
                        <a:t>Year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entury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" pitchFamily="18" charset="0"/>
                          <a:ea typeface="Calibri" pitchFamily="34" charset="0"/>
                          <a:cs typeface="Times New Roman" pitchFamily="18" charset="0"/>
                        </a:rPr>
                        <a:t>Papers Published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" pitchFamily="18" charset="0"/>
                          <a:ea typeface="Calibri" pitchFamily="34" charset="0"/>
                          <a:cs typeface="Times New Roman" pitchFamily="18" charset="0"/>
                        </a:rPr>
                        <a:t>Journal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" pitchFamily="18" charset="0"/>
                          <a:ea typeface="Calibri" pitchFamily="34" charset="0"/>
                          <a:cs typeface="Times New Roman" pitchFamily="18" charset="0"/>
                        </a:rPr>
                        <a:t>Conference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8426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" pitchFamily="18" charset="0"/>
                          <a:ea typeface="Calibri" pitchFamily="34" charset="0"/>
                          <a:cs typeface="Times New Roman" pitchFamily="18" charset="0"/>
                        </a:rPr>
                        <a:t>International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" pitchFamily="18" charset="0"/>
                          <a:ea typeface="Calibri" pitchFamily="34" charset="0"/>
                          <a:cs typeface="Times New Roman" pitchFamily="18" charset="0"/>
                        </a:rPr>
                        <a:t>International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" pitchFamily="18" charset="0"/>
                          <a:ea typeface="Calibri" pitchFamily="34" charset="0"/>
                          <a:cs typeface="Times New Roman" pitchFamily="18" charset="0"/>
                        </a:rPr>
                        <a:t>National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47461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Calibri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Calibri" pitchFamily="34" charset="0"/>
                          <a:cs typeface="Times New Roman" pitchFamily="18" charset="0"/>
                        </a:rPr>
                        <a:t>2008-09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61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Calibri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Calibri" pitchFamily="34" charset="0"/>
                          <a:cs typeface="Times New Roman" pitchFamily="18" charset="0"/>
                        </a:rPr>
                        <a:t>2009-10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61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Calibri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Calibri" pitchFamily="34" charset="0"/>
                          <a:cs typeface="Times New Roman" pitchFamily="18" charset="0"/>
                        </a:rPr>
                        <a:t>2010-11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61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Calibri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Calibri" pitchFamily="34" charset="0"/>
                          <a:cs typeface="Times New Roman" pitchFamily="18" charset="0"/>
                        </a:rPr>
                        <a:t>2011-12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6412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Calibri" pitchFamily="34" charset="0"/>
                          <a:cs typeface="Times New Roman" pitchFamily="18" charset="0"/>
                        </a:rPr>
                        <a:t>Total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9"/>
          <p:cNvSpPr txBox="1">
            <a:spLocks/>
          </p:cNvSpPr>
          <p:nvPr/>
        </p:nvSpPr>
        <p:spPr bwMode="auto">
          <a:xfrm>
            <a:off x="7162800" y="5989638"/>
            <a:ext cx="1981200" cy="8683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 smtClean="0">
                <a:latin typeface="+mj-lt"/>
                <a:ea typeface="+mj-ea"/>
                <a:cs typeface="+mj-cs"/>
              </a:rPr>
              <a:t>DEPT.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LOGO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524000" y="76200"/>
            <a:ext cx="76200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Books Published/Reviewe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 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9"/>
          <p:cNvSpPr txBox="1">
            <a:spLocks/>
          </p:cNvSpPr>
          <p:nvPr/>
        </p:nvSpPr>
        <p:spPr bwMode="auto">
          <a:xfrm>
            <a:off x="7162800" y="5989638"/>
            <a:ext cx="1981200" cy="8683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 smtClean="0">
                <a:latin typeface="+mj-lt"/>
                <a:ea typeface="+mj-ea"/>
                <a:cs typeface="+mj-cs"/>
              </a:rPr>
              <a:t>DEPT.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LOGO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524000" y="0"/>
            <a:ext cx="76200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Skill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Upgradation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Programmes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endParaRPr kumimoji="0" lang="en-US" sz="4000" b="0" i="0" u="none" strike="noStrike" kern="1200" cap="none" spc="0" normalizeH="0" baseline="0" noProof="0" dirty="0" smtClean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52400" y="1600200"/>
            <a:ext cx="8991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365760" marR="0" lvl="0" indent="-283464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75000"/>
              <a:buFont typeface="Wingdings" pitchFamily="2" charset="2"/>
              <a:buChar char="Ø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entury" pitchFamily="18" charset="0"/>
                <a:ea typeface="+mn-ea"/>
                <a:cs typeface="Calibri" pitchFamily="34" charset="0"/>
              </a:rPr>
              <a:t>Rational Rose UML &amp; ROBOT</a:t>
            </a:r>
          </a:p>
          <a:p>
            <a:pPr marL="365760" marR="0" lvl="0" indent="-283464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75000"/>
              <a:buFont typeface="Wingdings" pitchFamily="2" charset="2"/>
              <a:buChar char="Ø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entury" pitchFamily="18" charset="0"/>
                <a:ea typeface="+mn-ea"/>
                <a:cs typeface="Calibri" pitchFamily="34" charset="0"/>
              </a:rPr>
              <a:t> IBM DB2</a:t>
            </a:r>
          </a:p>
          <a:p>
            <a:pPr marL="365760" marR="0" lvl="0" indent="-283464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75000"/>
              <a:buFont typeface="Wingdings" pitchFamily="2" charset="2"/>
              <a:buChar char="Ø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entury" pitchFamily="18" charset="0"/>
                <a:ea typeface="+mn-ea"/>
                <a:cs typeface="Calibri" pitchFamily="34" charset="0"/>
              </a:rPr>
              <a:t>AICTE sponsored SDP’s on Persona for Effective Teaching</a:t>
            </a:r>
          </a:p>
          <a:p>
            <a:pPr marL="365760" marR="0" lvl="0" indent="-283464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75000"/>
              <a:buFont typeface="Wingdings" pitchFamily="2" charset="2"/>
              <a:buChar char="Ø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entury" pitchFamily="18" charset="0"/>
                <a:ea typeface="+mn-ea"/>
                <a:cs typeface="Calibri" pitchFamily="34" charset="0"/>
              </a:rPr>
              <a:t>Training on DBMS(IIT B)</a:t>
            </a:r>
          </a:p>
          <a:p>
            <a:pPr marL="365760" marR="0" lvl="0" indent="-283464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75000"/>
              <a:buFont typeface="Wingdings" pitchFamily="2" charset="2"/>
              <a:buChar char="Ø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entury" pitchFamily="18" charset="0"/>
                <a:ea typeface="+mn-ea"/>
                <a:cs typeface="Calibri" pitchFamily="34" charset="0"/>
              </a:rPr>
              <a:t>Training on Firewall(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entury" pitchFamily="18" charset="0"/>
                <a:ea typeface="+mn-ea"/>
                <a:cs typeface="Calibri" pitchFamily="34" charset="0"/>
              </a:rPr>
              <a:t>Sonicwall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entury" pitchFamily="18" charset="0"/>
                <a:ea typeface="+mn-ea"/>
                <a:cs typeface="Calibri" pitchFamily="34" charset="0"/>
              </a:rPr>
              <a:t>)</a:t>
            </a:r>
          </a:p>
          <a:p>
            <a:pPr marL="365760" marR="0" lvl="0" indent="-283464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75000"/>
              <a:buFont typeface="Wingdings" pitchFamily="2" charset="2"/>
              <a:buChar char="Ø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entury" pitchFamily="18" charset="0"/>
                <a:ea typeface="+mn-ea"/>
                <a:cs typeface="Calibri" pitchFamily="34" charset="0"/>
              </a:rPr>
              <a:t> Workshop on Research Methodology(0rchid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entury" pitchFamily="18" charset="0"/>
                <a:ea typeface="+mn-ea"/>
                <a:cs typeface="Calibri" pitchFamily="34" charset="0"/>
              </a:rPr>
              <a:t>Engg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entury" pitchFamily="18" charset="0"/>
                <a:ea typeface="+mn-ea"/>
                <a:cs typeface="Calibri" pitchFamily="34" charset="0"/>
              </a:rPr>
              <a:t>)</a:t>
            </a:r>
          </a:p>
          <a:p>
            <a:pPr marL="365760" marR="0" lvl="0" indent="-283464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75000"/>
              <a:buFont typeface="Wingdings" pitchFamily="2" charset="2"/>
              <a:buChar char="Ø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entury" pitchFamily="18" charset="0"/>
                <a:ea typeface="+mn-ea"/>
                <a:cs typeface="Calibri" pitchFamily="34" charset="0"/>
              </a:rPr>
              <a:t>Training on Thin Client Technology</a:t>
            </a:r>
          </a:p>
          <a:p>
            <a:pPr marL="365760" marR="0" lvl="0" indent="-283464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75000"/>
              <a:buFont typeface="Wingdings" pitchFamily="2" charset="2"/>
              <a:buChar char="Ø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entury" pitchFamily="18" charset="0"/>
                <a:ea typeface="+mn-ea"/>
                <a:cs typeface="Calibri" pitchFamily="34" charset="0"/>
              </a:rPr>
              <a:t>Training on PHP</a:t>
            </a:r>
          </a:p>
          <a:p>
            <a:pPr marL="365760" marR="0" lvl="0" indent="-283464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75000"/>
              <a:buFont typeface="Wingdings" pitchFamily="2" charset="2"/>
              <a:buChar char="Ø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entury" pitchFamily="18" charset="0"/>
                <a:ea typeface="+mn-ea"/>
                <a:cs typeface="Calibri" pitchFamily="34" charset="0"/>
              </a:rPr>
              <a:t>Theoretical Computer Science(IUCEE)</a:t>
            </a:r>
          </a:p>
          <a:p>
            <a:pPr marL="365760" marR="0" lvl="0" indent="-283464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75000"/>
              <a:buFont typeface="Wingdings" pitchFamily="2" charset="2"/>
              <a:buChar char="Ø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entury" pitchFamily="18" charset="0"/>
                <a:ea typeface="+mn-ea"/>
                <a:cs typeface="Calibri" pitchFamily="34" charset="0"/>
              </a:rPr>
              <a:t>ASP.NET from Microsoft IT academy</a:t>
            </a:r>
          </a:p>
          <a:p>
            <a:pPr marL="365760" marR="0" lvl="0" indent="-283464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75000"/>
              <a:buFont typeface="Arial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Century" pitchFamily="18" charset="0"/>
              <a:ea typeface="+mn-ea"/>
              <a:cs typeface="Calibri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9"/>
          <p:cNvSpPr txBox="1">
            <a:spLocks/>
          </p:cNvSpPr>
          <p:nvPr/>
        </p:nvSpPr>
        <p:spPr bwMode="auto">
          <a:xfrm>
            <a:off x="7162800" y="5989638"/>
            <a:ext cx="1981200" cy="8683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 smtClean="0">
                <a:latin typeface="+mj-lt"/>
                <a:ea typeface="+mj-ea"/>
                <a:cs typeface="+mj-cs"/>
              </a:rPr>
              <a:t>DEPT.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LOGO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752600" y="0"/>
            <a:ext cx="7239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Training Conducted by Faculty</a:t>
            </a:r>
            <a:endParaRPr kumimoji="0" lang="en-US" sz="4400" b="0" i="0" u="none" strike="noStrike" kern="1200" cap="none" spc="0" normalizeH="0" baseline="0" noProof="0" smtClean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8" name="Content Placeholder 3"/>
          <p:cNvGraphicFramePr>
            <a:graphicFrameLocks/>
          </p:cNvGraphicFramePr>
          <p:nvPr/>
        </p:nvGraphicFramePr>
        <p:xfrm>
          <a:off x="533400" y="2057400"/>
          <a:ext cx="8077200" cy="243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6822"/>
                <a:gridCol w="3447002"/>
                <a:gridCol w="3303376"/>
              </a:tblGrid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" pitchFamily="18" charset="0"/>
                          <a:cs typeface="Times New Roman" pitchFamily="18" charset="0"/>
                        </a:rPr>
                        <a:t>Sr. No.</a:t>
                      </a:r>
                      <a:endParaRPr kumimoji="0" lang="en-US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" pitchFamily="18" charset="0"/>
                          <a:cs typeface="Times New Roman" pitchFamily="18" charset="0"/>
                        </a:rPr>
                        <a:t>Name of Professional Bodies</a:t>
                      </a:r>
                      <a:endParaRPr kumimoji="0" lang="en-US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" pitchFamily="18" charset="0"/>
                          <a:cs typeface="Times New Roman" pitchFamily="18" charset="0"/>
                        </a:rPr>
                        <a:t>No. of Members</a:t>
                      </a:r>
                      <a:endParaRPr kumimoji="0" lang="en-US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Century" pitchFamily="18" charset="0"/>
                        </a:rPr>
                        <a:t>01</a:t>
                      </a:r>
                      <a:endParaRPr lang="en-US" b="0" dirty="0">
                        <a:latin typeface="Century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Century" pitchFamily="18" charset="0"/>
                          <a:hlinkClick r:id="rId2" action="ppaction://hlinkfile"/>
                        </a:rPr>
                        <a:t>IEEE</a:t>
                      </a:r>
                      <a:endParaRPr lang="en-US" b="0" dirty="0">
                        <a:latin typeface="Century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Century" pitchFamily="18" charset="0"/>
                          <a:hlinkClick r:id="rId3" action="ppaction://hlinkfile"/>
                        </a:rPr>
                        <a:t>01</a:t>
                      </a:r>
                      <a:endParaRPr lang="en-US" b="0" dirty="0">
                        <a:latin typeface="Century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Century" pitchFamily="18" charset="0"/>
                        </a:rPr>
                        <a:t>02</a:t>
                      </a:r>
                      <a:endParaRPr lang="en-US" b="0" dirty="0">
                        <a:latin typeface="Century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Century" pitchFamily="18" charset="0"/>
                        </a:rPr>
                        <a:t>ISTE</a:t>
                      </a:r>
                      <a:endParaRPr lang="en-US" b="0" dirty="0">
                        <a:latin typeface="Century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Century" pitchFamily="18" charset="0"/>
                        </a:rPr>
                        <a:t>02</a:t>
                      </a:r>
                      <a:endParaRPr lang="en-US" b="0" dirty="0">
                        <a:latin typeface="Century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Century" pitchFamily="18" charset="0"/>
                        </a:rPr>
                        <a:t>03</a:t>
                      </a:r>
                      <a:endParaRPr lang="en-US" b="0" dirty="0">
                        <a:latin typeface="Century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Century" pitchFamily="18" charset="0"/>
                        </a:rPr>
                        <a:t>IE(I)</a:t>
                      </a:r>
                      <a:endParaRPr lang="en-US" b="0" dirty="0">
                        <a:latin typeface="Century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Century" pitchFamily="18" charset="0"/>
                        </a:rPr>
                        <a:t>08</a:t>
                      </a:r>
                      <a:endParaRPr lang="en-US" b="0" dirty="0">
                        <a:latin typeface="Century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9"/>
          <p:cNvSpPr txBox="1">
            <a:spLocks/>
          </p:cNvSpPr>
          <p:nvPr/>
        </p:nvSpPr>
        <p:spPr bwMode="auto">
          <a:xfrm>
            <a:off x="7162800" y="5989638"/>
            <a:ext cx="1981200" cy="8683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 smtClean="0">
                <a:latin typeface="+mj-lt"/>
                <a:ea typeface="+mj-ea"/>
                <a:cs typeface="+mj-cs"/>
              </a:rPr>
              <a:t>DEPT.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LOGO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2743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rgbClr val="9933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Student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rgbClr val="9933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9"/>
          <p:cNvSpPr txBox="1">
            <a:spLocks/>
          </p:cNvSpPr>
          <p:nvPr/>
        </p:nvSpPr>
        <p:spPr bwMode="auto">
          <a:xfrm>
            <a:off x="7162800" y="5989638"/>
            <a:ext cx="1981200" cy="8683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 smtClean="0">
                <a:latin typeface="+mj-lt"/>
                <a:ea typeface="+mj-ea"/>
                <a:cs typeface="+mj-cs"/>
              </a:rPr>
              <a:t>DEPT.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LOGO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600200" y="76200"/>
            <a:ext cx="73152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Admission Quality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219200" y="1905000"/>
          <a:ext cx="6629401" cy="2743203"/>
        </p:xfrm>
        <a:graphic>
          <a:graphicData uri="http://schemas.openxmlformats.org/drawingml/2006/table">
            <a:tbl>
              <a:tblPr/>
              <a:tblGrid>
                <a:gridCol w="1849600"/>
                <a:gridCol w="1000557"/>
                <a:gridCol w="1124435"/>
                <a:gridCol w="1288335"/>
                <a:gridCol w="1366474"/>
              </a:tblGrid>
              <a:tr h="82534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baseline="0" dirty="0" smtClean="0">
                          <a:solidFill>
                            <a:schemeClr val="bg1"/>
                          </a:solidFill>
                          <a:latin typeface="Century" pitchFamily="18" charset="0"/>
                          <a:ea typeface="Times New Roman"/>
                          <a:cs typeface="Book Antiqua"/>
                        </a:rPr>
                        <a:t>                                                                                                                                                                                             </a:t>
                      </a:r>
                      <a:r>
                        <a:rPr lang="en-US" sz="1600" b="1" dirty="0" smtClean="0">
                          <a:solidFill>
                            <a:schemeClr val="bg1"/>
                          </a:solidFill>
                          <a:latin typeface="Century" pitchFamily="18" charset="0"/>
                          <a:ea typeface="Times New Roman"/>
                          <a:cs typeface="Book Antiqua"/>
                        </a:rPr>
                        <a:t>Rank </a:t>
                      </a:r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Century" pitchFamily="18" charset="0"/>
                          <a:ea typeface="Times New Roman"/>
                          <a:cs typeface="Book Antiqua"/>
                        </a:rPr>
                        <a:t>Range %</a:t>
                      </a:r>
                      <a:endParaRPr lang="en-US" sz="1600" dirty="0">
                        <a:solidFill>
                          <a:schemeClr val="bg1"/>
                        </a:solidFill>
                        <a:latin typeface="Century" pitchFamily="18" charset="0"/>
                        <a:ea typeface="Times New Roman"/>
                        <a:cs typeface="Book Antiqua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 smtClean="0">
                        <a:solidFill>
                          <a:schemeClr val="bg1"/>
                        </a:solidFill>
                        <a:latin typeface="Century" pitchFamily="18" charset="0"/>
                        <a:ea typeface="Times New Roman"/>
                        <a:cs typeface="Book Antiqua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  <a:latin typeface="Century" pitchFamily="18" charset="0"/>
                          <a:ea typeface="Times New Roman"/>
                          <a:cs typeface="Book Antiqua"/>
                        </a:rPr>
                        <a:t>CAY</a:t>
                      </a:r>
                      <a:endParaRPr lang="en-US" sz="1600" dirty="0">
                        <a:solidFill>
                          <a:schemeClr val="bg1"/>
                        </a:solidFill>
                        <a:latin typeface="Century" pitchFamily="18" charset="0"/>
                        <a:ea typeface="Times New Roman"/>
                        <a:cs typeface="Book Antiqua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Century" pitchFamily="18" charset="0"/>
                          <a:ea typeface="Times New Roman"/>
                          <a:cs typeface="Book Antiqua"/>
                        </a:rPr>
                        <a:t>2011-12</a:t>
                      </a:r>
                      <a:endParaRPr lang="en-US" sz="1600" dirty="0">
                        <a:solidFill>
                          <a:schemeClr val="bg1"/>
                        </a:solidFill>
                        <a:latin typeface="Century" pitchFamily="18" charset="0"/>
                        <a:ea typeface="Times New Roman"/>
                        <a:cs typeface="Book Antiqu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 smtClean="0">
                        <a:solidFill>
                          <a:schemeClr val="bg1"/>
                        </a:solidFill>
                        <a:latin typeface="Century" pitchFamily="18" charset="0"/>
                        <a:ea typeface="Times New Roman"/>
                        <a:cs typeface="Book Antiqua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  <a:latin typeface="Century" pitchFamily="18" charset="0"/>
                          <a:ea typeface="Times New Roman"/>
                          <a:cs typeface="Book Antiqua"/>
                        </a:rPr>
                        <a:t>CAYm1</a:t>
                      </a:r>
                      <a:endParaRPr lang="en-US" sz="1600" dirty="0">
                        <a:solidFill>
                          <a:schemeClr val="bg1"/>
                        </a:solidFill>
                        <a:latin typeface="Century" pitchFamily="18" charset="0"/>
                        <a:ea typeface="Times New Roman"/>
                        <a:cs typeface="Book Antiqua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Century" pitchFamily="18" charset="0"/>
                          <a:ea typeface="Times New Roman"/>
                          <a:cs typeface="Book Antiqua"/>
                        </a:rPr>
                        <a:t>2010-11</a:t>
                      </a:r>
                      <a:endParaRPr lang="en-US" sz="1600" dirty="0">
                        <a:solidFill>
                          <a:schemeClr val="bg1"/>
                        </a:solidFill>
                        <a:latin typeface="Century" pitchFamily="18" charset="0"/>
                        <a:ea typeface="Times New Roman"/>
                        <a:cs typeface="Book Antiqu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 smtClean="0">
                        <a:solidFill>
                          <a:schemeClr val="bg1"/>
                        </a:solidFill>
                        <a:latin typeface="Century" pitchFamily="18" charset="0"/>
                        <a:ea typeface="Times New Roman"/>
                        <a:cs typeface="Book Antiqua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  <a:latin typeface="Century" pitchFamily="18" charset="0"/>
                          <a:ea typeface="Times New Roman"/>
                          <a:cs typeface="Book Antiqua"/>
                        </a:rPr>
                        <a:t>CAYm2</a:t>
                      </a:r>
                      <a:endParaRPr lang="en-US" sz="1600" dirty="0">
                        <a:solidFill>
                          <a:schemeClr val="bg1"/>
                        </a:solidFill>
                        <a:latin typeface="Century" pitchFamily="18" charset="0"/>
                        <a:ea typeface="Times New Roman"/>
                        <a:cs typeface="Book Antiqua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Century" pitchFamily="18" charset="0"/>
                          <a:ea typeface="Times New Roman"/>
                          <a:cs typeface="Book Antiqua"/>
                        </a:rPr>
                        <a:t>2009-10</a:t>
                      </a:r>
                      <a:endParaRPr lang="en-US" sz="1600" dirty="0">
                        <a:solidFill>
                          <a:schemeClr val="bg1"/>
                        </a:solidFill>
                        <a:latin typeface="Century" pitchFamily="18" charset="0"/>
                        <a:ea typeface="Times New Roman"/>
                        <a:cs typeface="Book Antiqu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 smtClean="0">
                        <a:solidFill>
                          <a:schemeClr val="bg1"/>
                        </a:solidFill>
                        <a:latin typeface="Century" pitchFamily="18" charset="0"/>
                        <a:ea typeface="Times New Roman"/>
                        <a:cs typeface="Book Antiqua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  <a:latin typeface="Century" pitchFamily="18" charset="0"/>
                          <a:ea typeface="Times New Roman"/>
                          <a:cs typeface="Book Antiqua"/>
                        </a:rPr>
                        <a:t>CAYm3</a:t>
                      </a:r>
                      <a:endParaRPr lang="en-US" sz="1600" dirty="0">
                        <a:solidFill>
                          <a:schemeClr val="bg1"/>
                        </a:solidFill>
                        <a:latin typeface="Century" pitchFamily="18" charset="0"/>
                        <a:ea typeface="Times New Roman"/>
                        <a:cs typeface="Book Antiqua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Century" pitchFamily="18" charset="0"/>
                          <a:ea typeface="Times New Roman"/>
                          <a:cs typeface="Book Antiqua"/>
                        </a:rPr>
                        <a:t>2008-09</a:t>
                      </a:r>
                      <a:endParaRPr lang="en-US" sz="1600" dirty="0">
                        <a:solidFill>
                          <a:schemeClr val="bg1"/>
                        </a:solidFill>
                        <a:latin typeface="Century" pitchFamily="18" charset="0"/>
                        <a:ea typeface="Times New Roman"/>
                        <a:cs typeface="Book Antiqu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34675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Century" pitchFamily="18" charset="0"/>
                          <a:ea typeface="Times New Roman"/>
                          <a:cs typeface="Book Antiqua"/>
                        </a:rPr>
                        <a:t>1 to 10,000</a:t>
                      </a: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val="000000"/>
                          </a:solidFill>
                          <a:latin typeface="Century" pitchFamily="18" charset="0"/>
                          <a:ea typeface="Times New Roman"/>
                          <a:cs typeface="Book Antiqua"/>
                        </a:rPr>
                        <a:t>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val="000000"/>
                          </a:solidFill>
                          <a:latin typeface="Century" pitchFamily="18" charset="0"/>
                          <a:ea typeface="Times New Roman"/>
                          <a:cs typeface="Book Antiqua"/>
                        </a:rPr>
                        <a:t>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val="000000"/>
                          </a:solidFill>
                          <a:latin typeface="Century" pitchFamily="18" charset="0"/>
                          <a:ea typeface="Times New Roman"/>
                          <a:cs typeface="Book Antiqua"/>
                        </a:rPr>
                        <a:t>08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val="000000"/>
                          </a:solidFill>
                          <a:latin typeface="Century" pitchFamily="18" charset="0"/>
                          <a:ea typeface="Times New Roman"/>
                          <a:cs typeface="Book Antiqua"/>
                        </a:rPr>
                        <a:t>26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29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Century" pitchFamily="18" charset="0"/>
                          <a:ea typeface="Times New Roman"/>
                          <a:cs typeface="Book Antiqua"/>
                        </a:rPr>
                        <a:t>10,001 to 20,000</a:t>
                      </a: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Century" pitchFamily="18" charset="0"/>
                          <a:ea typeface="Times New Roman"/>
                          <a:cs typeface="Book Antiqua"/>
                        </a:rPr>
                        <a:t>04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val="000000"/>
                          </a:solidFill>
                          <a:latin typeface="Century" pitchFamily="18" charset="0"/>
                          <a:ea typeface="Times New Roman"/>
                          <a:cs typeface="Book Antiqua"/>
                        </a:rPr>
                        <a:t>03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Century" pitchFamily="18" charset="0"/>
                          <a:ea typeface="Times New Roman"/>
                          <a:cs typeface="Book Antiqua"/>
                        </a:rPr>
                        <a:t>15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val="000000"/>
                          </a:solidFill>
                          <a:latin typeface="Century" pitchFamily="18" charset="0"/>
                          <a:ea typeface="Times New Roman"/>
                          <a:cs typeface="Book Antiqua"/>
                        </a:rPr>
                        <a:t>24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29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Century" pitchFamily="18" charset="0"/>
                          <a:ea typeface="Times New Roman"/>
                          <a:cs typeface="Book Antiqua"/>
                        </a:rPr>
                        <a:t>20,001 to 50,000</a:t>
                      </a: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Century" pitchFamily="18" charset="0"/>
                          <a:ea typeface="Times New Roman"/>
                          <a:cs typeface="Book Antiqua"/>
                        </a:rPr>
                        <a:t>15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Century" pitchFamily="18" charset="0"/>
                          <a:ea typeface="Times New Roman"/>
                          <a:cs typeface="Book Antiqua"/>
                        </a:rPr>
                        <a:t>21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Century" pitchFamily="18" charset="0"/>
                          <a:ea typeface="Times New Roman"/>
                          <a:cs typeface="Book Antiqua"/>
                        </a:rPr>
                        <a:t>20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val="000000"/>
                          </a:solidFill>
                          <a:latin typeface="Century" pitchFamily="18" charset="0"/>
                          <a:ea typeface="Times New Roman"/>
                          <a:cs typeface="Book Antiqua"/>
                        </a:rPr>
                        <a:t>09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022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Century" pitchFamily="18" charset="0"/>
                          <a:ea typeface="Times New Roman"/>
                          <a:cs typeface="Book Antiqua"/>
                        </a:rPr>
                        <a:t>50,001 to 1,00,000</a:t>
                      </a: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Century" pitchFamily="18" charset="0"/>
                          <a:ea typeface="Times New Roman"/>
                          <a:cs typeface="Book Antiqua"/>
                        </a:rPr>
                        <a:t>14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val="000000"/>
                          </a:solidFill>
                          <a:latin typeface="Century" pitchFamily="18" charset="0"/>
                          <a:ea typeface="Times New Roman"/>
                          <a:cs typeface="Book Antiqua"/>
                        </a:rPr>
                        <a:t>20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Century" pitchFamily="18" charset="0"/>
                          <a:ea typeface="Times New Roman"/>
                          <a:cs typeface="Book Antiqua"/>
                        </a:rPr>
                        <a:t>15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solidFill>
                            <a:srgbClr val="000000"/>
                          </a:solidFill>
                          <a:latin typeface="Century" pitchFamily="18" charset="0"/>
                          <a:ea typeface="Times New Roman"/>
                          <a:cs typeface="Book Antiqua"/>
                        </a:rPr>
                        <a:t>00</a:t>
                      </a:r>
                      <a:endParaRPr lang="en-US" sz="1800" b="0" dirty="0">
                        <a:solidFill>
                          <a:srgbClr val="000000"/>
                        </a:solidFill>
                        <a:latin typeface="Century" pitchFamily="18" charset="0"/>
                        <a:ea typeface="Times New Roman"/>
                        <a:cs typeface="Book Antiqu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29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Century" pitchFamily="18" charset="0"/>
                          <a:ea typeface="Times New Roman"/>
                          <a:cs typeface="Book Antiqua"/>
                        </a:rPr>
                        <a:t>Above 1,00,001 </a:t>
                      </a: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solidFill>
                            <a:srgbClr val="000000"/>
                          </a:solidFill>
                          <a:latin typeface="Century" pitchFamily="18" charset="0"/>
                          <a:ea typeface="Times New Roman"/>
                          <a:cs typeface="Book Antiqua"/>
                        </a:rPr>
                        <a:t>00</a:t>
                      </a:r>
                      <a:endParaRPr lang="en-US" sz="1800" b="0" dirty="0">
                        <a:solidFill>
                          <a:srgbClr val="000000"/>
                        </a:solidFill>
                        <a:latin typeface="Century" pitchFamily="18" charset="0"/>
                        <a:ea typeface="Times New Roman"/>
                        <a:cs typeface="Book Antiqu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val="000000"/>
                          </a:solidFill>
                          <a:latin typeface="Century" pitchFamily="18" charset="0"/>
                          <a:ea typeface="Times New Roman"/>
                          <a:cs typeface="Book Antiqua"/>
                        </a:rPr>
                        <a:t>15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val="000000"/>
                          </a:solidFill>
                          <a:latin typeface="Century" pitchFamily="18" charset="0"/>
                          <a:ea typeface="Times New Roman"/>
                          <a:cs typeface="Book Antiqua"/>
                        </a:rPr>
                        <a:t>02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entury" pitchFamily="18" charset="0"/>
                          <a:ea typeface="Times New Roman"/>
                          <a:cs typeface="Book Antiqua"/>
                        </a:rPr>
                        <a:t>00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entury" pitchFamily="18" charset="0"/>
                        <a:ea typeface="Times New Roman"/>
                        <a:cs typeface="Book Antiqu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9"/>
          <p:cNvSpPr txBox="1">
            <a:spLocks/>
          </p:cNvSpPr>
          <p:nvPr/>
        </p:nvSpPr>
        <p:spPr bwMode="auto">
          <a:xfrm>
            <a:off x="7162800" y="5989638"/>
            <a:ext cx="1981200" cy="8683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 smtClean="0">
                <a:latin typeface="+mj-lt"/>
                <a:ea typeface="+mj-ea"/>
                <a:cs typeface="+mj-cs"/>
              </a:rPr>
              <a:t>DEPT.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LOGO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76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Academic Performance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48130" name="Content Placeholder 5"/>
          <p:cNvGraphicFramePr>
            <a:graphicFrameLocks noGrp="1"/>
          </p:cNvGraphicFramePr>
          <p:nvPr/>
        </p:nvGraphicFramePr>
        <p:xfrm>
          <a:off x="460375" y="1608138"/>
          <a:ext cx="8110538" cy="4367212"/>
        </p:xfrm>
        <a:graphic>
          <a:graphicData uri="http://schemas.openxmlformats.org/presentationml/2006/ole">
            <p:oleObj spid="_x0000_s48148" name="Chart" r:id="rId3" imgW="8172416" imgH="4400685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9"/>
          <p:cNvSpPr txBox="1">
            <a:spLocks/>
          </p:cNvSpPr>
          <p:nvPr/>
        </p:nvSpPr>
        <p:spPr bwMode="auto">
          <a:xfrm>
            <a:off x="7162800" y="5989638"/>
            <a:ext cx="1981200" cy="8683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 smtClean="0">
                <a:latin typeface="+mj-lt"/>
                <a:ea typeface="+mj-ea"/>
                <a:cs typeface="+mj-cs"/>
              </a:rPr>
              <a:t>DEPT.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LOGO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676400" y="76200"/>
            <a:ext cx="74676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Placement &amp; Higher Studies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49154" name="Content Placeholder 4"/>
          <p:cNvGraphicFramePr>
            <a:graphicFrameLocks noGrp="1"/>
          </p:cNvGraphicFramePr>
          <p:nvPr/>
        </p:nvGraphicFramePr>
        <p:xfrm>
          <a:off x="990600" y="1676399"/>
          <a:ext cx="7239000" cy="4419601"/>
        </p:xfrm>
        <a:graphic>
          <a:graphicData uri="http://schemas.openxmlformats.org/presentationml/2006/ole">
            <p:oleObj spid="_x0000_s49172" r:id="rId3" imgW="7242676" imgH="4980864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Title 9"/>
          <p:cNvSpPr txBox="1">
            <a:spLocks/>
          </p:cNvSpPr>
          <p:nvPr/>
        </p:nvSpPr>
        <p:spPr bwMode="auto">
          <a:xfrm>
            <a:off x="7162800" y="5989638"/>
            <a:ext cx="1981200" cy="8683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 smtClean="0">
                <a:latin typeface="+mj-lt"/>
                <a:ea typeface="+mj-ea"/>
                <a:cs typeface="+mj-cs"/>
              </a:rPr>
              <a:t>DEPT.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LOGO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676400" y="0"/>
            <a:ext cx="55626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Short Term Goals</a:t>
            </a: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40782" y="0"/>
            <a:ext cx="1503218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9"/>
          <p:cNvSpPr txBox="1">
            <a:spLocks/>
          </p:cNvSpPr>
          <p:nvPr/>
        </p:nvSpPr>
        <p:spPr bwMode="auto">
          <a:xfrm>
            <a:off x="7162800" y="5989638"/>
            <a:ext cx="1981200" cy="8683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 smtClean="0">
                <a:latin typeface="+mj-lt"/>
                <a:ea typeface="+mj-ea"/>
                <a:cs typeface="+mj-cs"/>
              </a:rPr>
              <a:t>DEPT.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LOGO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676400" y="76200"/>
            <a:ext cx="73152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Students Awards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2057400"/>
            <a:ext cx="8229600" cy="4068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entury" pitchFamily="18" charset="0"/>
                <a:ea typeface="+mn-ea"/>
                <a:cs typeface="+mn-cs"/>
              </a:rPr>
              <a:t>Best Class award</a:t>
            </a:r>
          </a:p>
          <a:p>
            <a:pPr marL="0" marR="0" lvl="0" indent="0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entury" pitchFamily="18" charset="0"/>
                <a:ea typeface="+mn-ea"/>
                <a:cs typeface="+mn-cs"/>
              </a:rPr>
              <a:t>Best student  of institution award in</a:t>
            </a:r>
          </a:p>
          <a:p>
            <a:pPr marL="0" marR="0" lvl="0" indent="0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entury" pitchFamily="18" charset="0"/>
                <a:ea typeface="+mn-ea"/>
                <a:cs typeface="+mn-cs"/>
              </a:rPr>
              <a:t>Highest blood donating class 2009-10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9"/>
          <p:cNvSpPr txBox="1">
            <a:spLocks/>
          </p:cNvSpPr>
          <p:nvPr/>
        </p:nvSpPr>
        <p:spPr bwMode="auto">
          <a:xfrm>
            <a:off x="7162800" y="5989638"/>
            <a:ext cx="1981200" cy="8683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 smtClean="0">
                <a:latin typeface="+mj-lt"/>
                <a:ea typeface="+mj-ea"/>
                <a:cs typeface="+mj-cs"/>
              </a:rPr>
              <a:t>DEPT.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LOGO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752600" y="0"/>
            <a:ext cx="7391400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Students’ Achievements</a:t>
            </a:r>
            <a:endParaRPr kumimoji="0" lang="en-US" sz="4400" b="1" i="0" u="none" strike="noStrike" kern="1200" cap="none" spc="0" normalizeH="0" baseline="0" noProof="0" dirty="0" smtClean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0" y="1524000"/>
            <a:ext cx="9144000" cy="4267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914400" marR="0" lvl="1" indent="-514350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Pct val="75000"/>
              <a:buFont typeface="Wingdings" pitchFamily="2" charset="2"/>
              <a:buChar char="Ø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Paper Presentations</a:t>
            </a:r>
          </a:p>
          <a:p>
            <a:pPr marL="914400" marR="0" lvl="1" indent="-514350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Pct val="75000"/>
              <a:buFont typeface="Wingdings" pitchFamily="2" charset="2"/>
              <a:buChar char="Ø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Project Competition</a:t>
            </a:r>
          </a:p>
          <a:p>
            <a:pPr marL="914400" marR="0" lvl="1" indent="-514350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Pct val="75000"/>
              <a:buFont typeface="Wingdings" pitchFamily="2" charset="2"/>
              <a:buChar char="Ø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Programming Contests</a:t>
            </a:r>
          </a:p>
          <a:p>
            <a:pPr marL="914400" marR="0" lvl="1" indent="-514350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Pct val="75000"/>
              <a:buFont typeface="Wingdings" pitchFamily="2" charset="2"/>
              <a:buChar char="Ø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Robotics</a:t>
            </a:r>
          </a:p>
          <a:p>
            <a:pPr marL="914400" marR="0" lvl="1" indent="-514350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Pct val="75000"/>
              <a:buFont typeface="Wingdings" pitchFamily="2" charset="2"/>
              <a:buChar char="Ø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Youth Festival</a:t>
            </a:r>
          </a:p>
          <a:p>
            <a:pPr marL="914400" marR="0" lvl="1" indent="-514350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Pct val="75000"/>
              <a:buFont typeface="Wingdings" pitchFamily="2" charset="2"/>
              <a:buChar char="Ø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Sports Activities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 typeface="Wingdings" pitchFamily="2" charset="2"/>
              <a:buChar char="Ø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Century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9"/>
          <p:cNvSpPr txBox="1">
            <a:spLocks/>
          </p:cNvSpPr>
          <p:nvPr/>
        </p:nvSpPr>
        <p:spPr bwMode="auto">
          <a:xfrm>
            <a:off x="7162800" y="5989638"/>
            <a:ext cx="1981200" cy="8683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 smtClean="0">
                <a:latin typeface="+mj-lt"/>
                <a:ea typeface="+mj-ea"/>
                <a:cs typeface="+mj-cs"/>
              </a:rPr>
              <a:t>DEPT.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LOGO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676400" y="152400"/>
            <a:ext cx="7467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Awards In Co curricular &amp; Extracurricular activities</a:t>
            </a:r>
            <a:endParaRPr kumimoji="0" lang="en-US" sz="4400" b="1" i="0" u="none" strike="noStrike" kern="1200" cap="none" spc="0" normalizeH="0" baseline="0" noProof="0" dirty="0" smtClean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85800" y="1828800"/>
          <a:ext cx="7620000" cy="3419360"/>
        </p:xfrm>
        <a:graphic>
          <a:graphicData uri="http://schemas.openxmlformats.org/drawingml/2006/table">
            <a:tbl>
              <a:tblPr/>
              <a:tblGrid>
                <a:gridCol w="3101163"/>
                <a:gridCol w="940822"/>
                <a:gridCol w="1214186"/>
                <a:gridCol w="1214186"/>
                <a:gridCol w="1149643"/>
              </a:tblGrid>
              <a:tr h="342947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Century" pitchFamily="18" charset="0"/>
                          <a:ea typeface="Times New Roman"/>
                          <a:cs typeface="Book Antiqua"/>
                        </a:rPr>
                        <a:t>Items</a:t>
                      </a:r>
                      <a:endParaRPr lang="en-US" sz="1600" dirty="0">
                        <a:solidFill>
                          <a:schemeClr val="bg1"/>
                        </a:solidFill>
                        <a:latin typeface="Century" pitchFamily="18" charset="0"/>
                        <a:ea typeface="Times New Roman"/>
                        <a:cs typeface="Book Antiqu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Book Antiqua"/>
                        </a:rPr>
                        <a:t>Year</a:t>
                      </a:r>
                      <a:endParaRPr lang="en-US" sz="1600">
                        <a:solidFill>
                          <a:schemeClr val="bg1"/>
                        </a:solidFill>
                        <a:latin typeface="Book Antiqua"/>
                        <a:ea typeface="Times New Roman"/>
                        <a:cs typeface="Book Antiqu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731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  <a:latin typeface="Century" pitchFamily="18" charset="0"/>
                          <a:ea typeface="Times New Roman"/>
                          <a:cs typeface="Book Antiqua"/>
                        </a:rPr>
                        <a:t>2011-12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  <a:latin typeface="Century" pitchFamily="18" charset="0"/>
                          <a:ea typeface="Times New Roman"/>
                          <a:cs typeface="Book Antiqua"/>
                        </a:rPr>
                        <a:t>till</a:t>
                      </a:r>
                      <a:r>
                        <a:rPr lang="en-US" sz="1600" b="1" baseline="0" dirty="0" smtClean="0">
                          <a:solidFill>
                            <a:schemeClr val="bg1"/>
                          </a:solidFill>
                          <a:latin typeface="Century" pitchFamily="18" charset="0"/>
                          <a:ea typeface="Times New Roman"/>
                          <a:cs typeface="Book Antiqua"/>
                        </a:rPr>
                        <a:t> date</a:t>
                      </a:r>
                      <a:endParaRPr lang="en-US" sz="1600" dirty="0">
                        <a:solidFill>
                          <a:schemeClr val="bg1"/>
                        </a:solidFill>
                        <a:latin typeface="Century" pitchFamily="18" charset="0"/>
                        <a:ea typeface="Times New Roman"/>
                        <a:cs typeface="Book Antiqu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Century" pitchFamily="18" charset="0"/>
                          <a:ea typeface="Times New Roman"/>
                          <a:cs typeface="Book Antiqua"/>
                        </a:rPr>
                        <a:t>2010-11</a:t>
                      </a:r>
                      <a:endParaRPr lang="en-US" sz="1600" dirty="0">
                        <a:solidFill>
                          <a:schemeClr val="bg1"/>
                        </a:solidFill>
                        <a:latin typeface="Century" pitchFamily="18" charset="0"/>
                        <a:ea typeface="Times New Roman"/>
                        <a:cs typeface="Book Antiqu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Century" pitchFamily="18" charset="0"/>
                          <a:ea typeface="Times New Roman"/>
                          <a:cs typeface="Book Antiqua"/>
                        </a:rPr>
                        <a:t>2009-10</a:t>
                      </a:r>
                      <a:endParaRPr lang="en-US" sz="1600" dirty="0">
                        <a:solidFill>
                          <a:schemeClr val="bg1"/>
                        </a:solidFill>
                        <a:latin typeface="Century" pitchFamily="18" charset="0"/>
                        <a:ea typeface="Times New Roman"/>
                        <a:cs typeface="Book Antiqu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Century" pitchFamily="18" charset="0"/>
                          <a:ea typeface="Times New Roman"/>
                          <a:cs typeface="Book Antiqua"/>
                        </a:rPr>
                        <a:t>2008-09</a:t>
                      </a:r>
                      <a:endParaRPr lang="en-US" sz="1600" dirty="0">
                        <a:solidFill>
                          <a:schemeClr val="bg1"/>
                        </a:solidFill>
                        <a:latin typeface="Century" pitchFamily="18" charset="0"/>
                        <a:ea typeface="Times New Roman"/>
                        <a:cs typeface="Book Antiqu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55379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Century" pitchFamily="18" charset="0"/>
                          <a:ea typeface="Times New Roman"/>
                          <a:cs typeface="Book Antiqua"/>
                        </a:rPr>
                        <a:t>No. of Award winner students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Century" pitchFamily="18" charset="0"/>
                          <a:ea typeface="Times New Roman"/>
                          <a:cs typeface="Book Antiqua"/>
                        </a:rPr>
                        <a:t>04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Century" pitchFamily="18" charset="0"/>
                          <a:ea typeface="Times New Roman"/>
                          <a:cs typeface="Book Antiqua"/>
                        </a:rPr>
                        <a:t>28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Century" pitchFamily="18" charset="0"/>
                          <a:ea typeface="Times New Roman"/>
                          <a:cs typeface="Book Antiqua"/>
                        </a:rPr>
                        <a:t>03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latin typeface="Century" pitchFamily="18" charset="0"/>
                          <a:ea typeface="Times New Roman"/>
                          <a:cs typeface="Book Antiqua"/>
                        </a:rPr>
                        <a:t>10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60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Century" pitchFamily="18" charset="0"/>
                          <a:ea typeface="Times New Roman"/>
                          <a:cs typeface="Book Antiqua"/>
                        </a:rPr>
                        <a:t>First Award Winners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Century" pitchFamily="18" charset="0"/>
                          <a:ea typeface="Times New Roman"/>
                          <a:cs typeface="Book Antiqua"/>
                        </a:rPr>
                        <a:t>02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Century" pitchFamily="18" charset="0"/>
                          <a:ea typeface="Times New Roman"/>
                          <a:cs typeface="Book Antiqua"/>
                        </a:rPr>
                        <a:t>09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Century" pitchFamily="18" charset="0"/>
                          <a:ea typeface="Times New Roman"/>
                          <a:cs typeface="Book Antiqua"/>
                        </a:rPr>
                        <a:t>02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latin typeface="Century" pitchFamily="18" charset="0"/>
                          <a:ea typeface="Times New Roman"/>
                          <a:cs typeface="Book Antiqua"/>
                        </a:rPr>
                        <a:t>03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379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Century" pitchFamily="18" charset="0"/>
                          <a:ea typeface="Times New Roman"/>
                          <a:cs typeface="Book Antiqua"/>
                        </a:rPr>
                        <a:t>Second Award Winners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Century" pitchFamily="18" charset="0"/>
                          <a:ea typeface="Times New Roman"/>
                          <a:cs typeface="Book Antiqua"/>
                        </a:rPr>
                        <a:t>03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Century" pitchFamily="18" charset="0"/>
                          <a:ea typeface="Times New Roman"/>
                          <a:cs typeface="Book Antiqua"/>
                        </a:rPr>
                        <a:t>13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Century" pitchFamily="18" charset="0"/>
                          <a:ea typeface="Times New Roman"/>
                          <a:cs typeface="Book Antiqua"/>
                        </a:rPr>
                        <a:t>01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Century" pitchFamily="18" charset="0"/>
                          <a:ea typeface="Times New Roman"/>
                          <a:cs typeface="Book Antiqua"/>
                        </a:rPr>
                        <a:t>01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379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Century" pitchFamily="18" charset="0"/>
                          <a:ea typeface="Times New Roman"/>
                          <a:cs typeface="Book Antiqua"/>
                        </a:rPr>
                        <a:t>Consolation Award Winners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 smtClean="0">
                          <a:solidFill>
                            <a:srgbClr val="000000"/>
                          </a:solidFill>
                          <a:latin typeface="Century" pitchFamily="18" charset="0"/>
                          <a:ea typeface="Times New Roman"/>
                          <a:cs typeface="Book Antiqua"/>
                        </a:rPr>
                        <a:t>--</a:t>
                      </a:r>
                      <a:endParaRPr lang="en-US" sz="1600" b="0" dirty="0">
                        <a:solidFill>
                          <a:srgbClr val="000000"/>
                        </a:solidFill>
                        <a:latin typeface="Century" pitchFamily="18" charset="0"/>
                        <a:ea typeface="Times New Roman"/>
                        <a:cs typeface="Book Antiqu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Century" pitchFamily="18" charset="0"/>
                          <a:ea typeface="Times New Roman"/>
                          <a:cs typeface="Book Antiqua"/>
                        </a:rPr>
                        <a:t>06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dirty="0">
                        <a:solidFill>
                          <a:srgbClr val="000000"/>
                        </a:solidFill>
                        <a:latin typeface="Century" pitchFamily="18" charset="0"/>
                        <a:ea typeface="Times New Roman"/>
                        <a:cs typeface="Book Antiqua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Century" pitchFamily="18" charset="0"/>
                          <a:ea typeface="Times New Roman"/>
                          <a:cs typeface="Book Antiqua"/>
                        </a:rPr>
                        <a:t>--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Century" pitchFamily="18" charset="0"/>
                          <a:ea typeface="Times New Roman"/>
                          <a:cs typeface="Book Antiqua"/>
                        </a:rPr>
                        <a:t>03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13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Century" pitchFamily="18" charset="0"/>
                          <a:ea typeface="Times New Roman"/>
                          <a:cs typeface="Book Antiqua"/>
                        </a:rPr>
                        <a:t>Finalist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 smtClean="0">
                          <a:solidFill>
                            <a:srgbClr val="000000"/>
                          </a:solidFill>
                          <a:latin typeface="Century" pitchFamily="18" charset="0"/>
                          <a:ea typeface="Times New Roman"/>
                          <a:cs typeface="Book Antiqua"/>
                        </a:rPr>
                        <a:t>--</a:t>
                      </a:r>
                      <a:endParaRPr lang="en-US" sz="1600" b="0" dirty="0">
                        <a:solidFill>
                          <a:srgbClr val="000000"/>
                        </a:solidFill>
                        <a:latin typeface="Century" pitchFamily="18" charset="0"/>
                        <a:ea typeface="Times New Roman"/>
                        <a:cs typeface="Book Antiqu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Century" pitchFamily="18" charset="0"/>
                          <a:ea typeface="Times New Roman"/>
                          <a:cs typeface="Book Antiqua"/>
                        </a:rPr>
                        <a:t>--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Century" pitchFamily="18" charset="0"/>
                          <a:ea typeface="Times New Roman"/>
                          <a:cs typeface="Book Antiqua"/>
                        </a:rPr>
                        <a:t>--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Century" pitchFamily="18" charset="0"/>
                          <a:ea typeface="Times New Roman"/>
                          <a:cs typeface="Book Antiqua"/>
                        </a:rPr>
                        <a:t>03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9"/>
          <p:cNvSpPr txBox="1">
            <a:spLocks/>
          </p:cNvSpPr>
          <p:nvPr/>
        </p:nvSpPr>
        <p:spPr bwMode="auto">
          <a:xfrm>
            <a:off x="7162800" y="5989638"/>
            <a:ext cx="1981200" cy="8683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 smtClean="0">
                <a:latin typeface="+mj-lt"/>
                <a:ea typeface="+mj-ea"/>
                <a:cs typeface="+mj-cs"/>
              </a:rPr>
              <a:t>DEPT.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LOGO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600200" y="76200"/>
            <a:ext cx="7391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Student Forum</a:t>
            </a:r>
            <a:r>
              <a:rPr kumimoji="0" lang="en-US" sz="4400" b="1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/>
                <a:uLnTx/>
                <a:uFillTx/>
                <a:latin typeface="Century" pitchFamily="18" charset="0"/>
                <a:ea typeface="+mj-ea"/>
                <a:cs typeface="+mj-cs"/>
              </a:rPr>
              <a:t>	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entury" pitchFamily="18" charset="0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524000"/>
            <a:ext cx="8229600" cy="47244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70000"/>
              <a:buFont typeface="Wingdings" pitchFamily="2" charset="2"/>
              <a:buChar char="Ø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entury" pitchFamily="18" charset="0"/>
                <a:ea typeface="+mn-ea"/>
                <a:cs typeface="+mn-cs"/>
              </a:rPr>
              <a:t>Student chapter of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entury" pitchFamily="18" charset="0"/>
                <a:ea typeface="+mn-ea"/>
                <a:cs typeface="+mn-cs"/>
                <a:hlinkClick r:id="rId2" action="ppaction://hlinkfile"/>
              </a:rPr>
              <a:t>ISTE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entury" pitchFamily="18" charset="0"/>
                <a:ea typeface="+mn-ea"/>
                <a:cs typeface="+mn-cs"/>
              </a:rPr>
              <a:t> </a:t>
            </a:r>
          </a:p>
          <a:p>
            <a:pPr marL="0" marR="0" lvl="0" indent="0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70000"/>
              <a:buFont typeface="Wingdings" pitchFamily="2" charset="2"/>
              <a:buChar char="Ø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entury" pitchFamily="18" charset="0"/>
                <a:ea typeface="+mn-ea"/>
                <a:cs typeface="+mn-cs"/>
                <a:hlinkClick r:id="rId3" action="ppaction://hlinkfile"/>
              </a:rPr>
              <a:t>CISA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entury" pitchFamily="18" charset="0"/>
                <a:ea typeface="+mn-ea"/>
                <a:cs typeface="+mn-cs"/>
              </a:rPr>
              <a:t>(Computer and Information Technology  Student’s association)</a:t>
            </a:r>
          </a:p>
          <a:p>
            <a:pPr marL="0" marR="0" lvl="0" indent="0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70000"/>
              <a:buFont typeface="Wingdings" pitchFamily="2" charset="2"/>
              <a:buChar char="Ø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entury" pitchFamily="18" charset="0"/>
                <a:ea typeface="+mn-ea"/>
                <a:cs typeface="+mn-cs"/>
              </a:rPr>
              <a:t>NSS(National Social Service)</a:t>
            </a:r>
          </a:p>
          <a:p>
            <a:pPr marL="0" marR="0" lvl="0" indent="0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70000"/>
              <a:buFont typeface="Wingdings" pitchFamily="2" charset="2"/>
              <a:buChar char="Ø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entury" pitchFamily="18" charset="0"/>
                <a:ea typeface="+mn-ea"/>
                <a:cs typeface="+mn-cs"/>
                <a:hlinkClick r:id="rId4" action="ppaction://hlinkfile"/>
              </a:rPr>
              <a:t>Soft Skill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entury" pitchFamily="18" charset="0"/>
                <a:ea typeface="+mn-ea"/>
                <a:cs typeface="+mn-cs"/>
              </a:rPr>
              <a:t>Development cell</a:t>
            </a:r>
          </a:p>
          <a:p>
            <a:pPr marL="0" marR="0" lvl="0" indent="0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70000"/>
              <a:buFont typeface="Wingdings" pitchFamily="2" charset="2"/>
              <a:buChar char="Ø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entury" pitchFamily="18" charset="0"/>
                <a:ea typeface="+mn-ea"/>
                <a:cs typeface="+mn-cs"/>
              </a:rPr>
              <a:t>Entrepreneurship Development (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entury" pitchFamily="18" charset="0"/>
                <a:ea typeface="+mn-ea"/>
                <a:cs typeface="+mn-cs"/>
                <a:hlinkClick r:id="rId5" action="ppaction://hlinkfile"/>
              </a:rPr>
              <a:t>ED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entury" pitchFamily="18" charset="0"/>
                <a:ea typeface="+mn-ea"/>
                <a:cs typeface="+mn-cs"/>
              </a:rPr>
              <a:t>) Cell</a:t>
            </a:r>
          </a:p>
          <a:p>
            <a:pPr marL="0" marR="0" lvl="0" indent="0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70000"/>
              <a:buFont typeface="Wingdings" pitchFamily="2" charset="2"/>
              <a:buChar char="Ø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entury" pitchFamily="18" charset="0"/>
                <a:ea typeface="+mn-ea"/>
                <a:cs typeface="+mn-cs"/>
              </a:rPr>
              <a:t>Elocution and Debate Cell</a:t>
            </a:r>
          </a:p>
          <a:p>
            <a:pPr marL="0" marR="0" lvl="0" indent="0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70000"/>
              <a:buFont typeface="Wingdings" pitchFamily="2" charset="2"/>
              <a:buChar char="Ø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entury" pitchFamily="18" charset="0"/>
                <a:ea typeface="+mn-ea"/>
                <a:cs typeface="+mn-cs"/>
              </a:rPr>
              <a:t>Technical Magazine, Newsletter</a:t>
            </a:r>
          </a:p>
          <a:p>
            <a:pPr marL="0" marR="0" lvl="0" indent="0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70000"/>
              <a:buFont typeface="Arial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Century" pitchFamily="18" charset="0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Century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9"/>
          <p:cNvSpPr txBox="1">
            <a:spLocks/>
          </p:cNvSpPr>
          <p:nvPr/>
        </p:nvSpPr>
        <p:spPr bwMode="auto">
          <a:xfrm>
            <a:off x="7162800" y="5989638"/>
            <a:ext cx="1981200" cy="8683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 smtClean="0">
                <a:latin typeface="+mj-lt"/>
                <a:ea typeface="+mj-ea"/>
                <a:cs typeface="+mj-cs"/>
              </a:rPr>
              <a:t>DEPT.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LOGO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676400" y="76200"/>
            <a:ext cx="70866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Alumni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752600"/>
            <a:ext cx="8229600" cy="399256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Pct val="75000"/>
              <a:buFont typeface="Wingdings" pitchFamily="2" charset="2"/>
              <a:buChar char="Ø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entury" pitchFamily="18" charset="0"/>
                <a:ea typeface="+mn-ea"/>
                <a:cs typeface="+mn-cs"/>
              </a:rPr>
              <a:t>Alumni Association at Institute Level.</a:t>
            </a:r>
          </a:p>
          <a:p>
            <a:pPr marL="0" marR="0" lvl="0" indent="0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Pct val="75000"/>
              <a:buFont typeface="Wingdings" pitchFamily="2" charset="2"/>
              <a:buChar char="Ø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entury" pitchFamily="18" charset="0"/>
                <a:ea typeface="+mn-ea"/>
                <a:cs typeface="+mn-cs"/>
              </a:rPr>
              <a:t> Every Year alumni meet is organized.</a:t>
            </a:r>
          </a:p>
          <a:p>
            <a:pPr marL="0" marR="0" lvl="0" indent="0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Pct val="75000"/>
              <a:buFont typeface="Wingdings" pitchFamily="2" charset="2"/>
              <a:buChar char="Ø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entury" pitchFamily="18" charset="0"/>
                <a:ea typeface="+mn-ea"/>
                <a:cs typeface="+mn-cs"/>
              </a:rPr>
              <a:t> Alumni visits institute frequently  &amp; contribute for                     curriculum.</a:t>
            </a:r>
          </a:p>
          <a:p>
            <a:pPr marL="0" marR="0" lvl="0" indent="0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Pct val="75000"/>
              <a:buFont typeface="Wingdings" pitchFamily="2" charset="2"/>
              <a:buChar char="Ø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entury" pitchFamily="18" charset="0"/>
                <a:ea typeface="+mn-ea"/>
                <a:cs typeface="+mn-cs"/>
              </a:rPr>
              <a:t> Alumni are working in MNC’s at top level.</a:t>
            </a:r>
          </a:p>
          <a:p>
            <a:pPr marL="0" marR="0" lvl="0" indent="0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Pct val="75000"/>
              <a:buFont typeface="Wingdings" pitchFamily="2" charset="2"/>
              <a:buChar char="Ø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entury" pitchFamily="18" charset="0"/>
                <a:ea typeface="+mn-ea"/>
                <a:cs typeface="+mn-cs"/>
              </a:rPr>
              <a:t> Alumni  have taken  higher education  from      universities abroad  &amp; within  the country.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9"/>
          <p:cNvSpPr txBox="1">
            <a:spLocks/>
          </p:cNvSpPr>
          <p:nvPr/>
        </p:nvSpPr>
        <p:spPr bwMode="auto">
          <a:xfrm>
            <a:off x="7162800" y="5989638"/>
            <a:ext cx="1981200" cy="8683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 smtClean="0">
                <a:latin typeface="+mj-lt"/>
                <a:ea typeface="+mj-ea"/>
                <a:cs typeface="+mj-cs"/>
              </a:rPr>
              <a:t>DEPT.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LOGO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524000" y="76200"/>
            <a:ext cx="76200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Distinguished Alumni	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219200" y="2667000"/>
            <a:ext cx="76200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dirty="0" smtClean="0">
                <a:solidFill>
                  <a:srgbClr val="333399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Name , Post, organization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	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9"/>
          <p:cNvSpPr txBox="1">
            <a:spLocks/>
          </p:cNvSpPr>
          <p:nvPr/>
        </p:nvSpPr>
        <p:spPr bwMode="auto">
          <a:xfrm>
            <a:off x="7162800" y="5989638"/>
            <a:ext cx="1981200" cy="8683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 smtClean="0">
                <a:latin typeface="+mj-lt"/>
                <a:ea typeface="+mj-ea"/>
                <a:cs typeface="+mj-cs"/>
              </a:rPr>
              <a:t>DEPT.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LOGO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676400" y="0"/>
            <a:ext cx="74676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Programme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Educational Objectives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81000" y="1524000"/>
            <a:ext cx="8382000" cy="47244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457200" marR="0" lvl="0" indent="-457200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AutoNum type="arabicParenR"/>
              <a:tabLst/>
              <a:defRPr/>
            </a:pPr>
            <a:r>
              <a:rPr kumimoji="0" lang="en-US" sz="2300" b="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Century" pitchFamily="18" charset="0"/>
                <a:ea typeface="+mn-ea"/>
                <a:cs typeface="Calibri" pitchFamily="34" charset="0"/>
              </a:rPr>
              <a:t>To prepare students for  successful  careers  in  industry and make them compatible IT professionals to meet the needs of Indian and multinational companies.</a:t>
            </a:r>
          </a:p>
          <a:p>
            <a:pPr marL="514350" marR="0" lvl="0" indent="-514350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300" b="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Century" pitchFamily="18" charset="0"/>
                <a:ea typeface="+mn-ea"/>
                <a:cs typeface="Calibri" pitchFamily="34" charset="0"/>
              </a:rPr>
              <a:t>2) To develop the  ability  among  students to gain knowledge about core </a:t>
            </a:r>
            <a:r>
              <a:rPr kumimoji="0" lang="en-US" sz="2300" b="0" i="1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Century" pitchFamily="18" charset="0"/>
                <a:ea typeface="+mn-ea"/>
                <a:cs typeface="Calibri" pitchFamily="34" charset="0"/>
              </a:rPr>
              <a:t>and Application domain </a:t>
            </a:r>
            <a:r>
              <a:rPr kumimoji="0" lang="en-US" sz="2300" b="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Century" pitchFamily="18" charset="0"/>
                <a:ea typeface="+mn-ea"/>
                <a:cs typeface="Calibri" pitchFamily="34" charset="0"/>
              </a:rPr>
              <a:t>subjects in IT, use them to analyze &amp; design real world problems. </a:t>
            </a:r>
          </a:p>
          <a:p>
            <a:pPr marL="514350" marR="0" lvl="0" indent="-514350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300" b="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Century" pitchFamily="18" charset="0"/>
                <a:ea typeface="+mn-ea"/>
                <a:cs typeface="Calibri" pitchFamily="34" charset="0"/>
              </a:rPr>
              <a:t>3)  To provide opportunity for students to work as part of teams on  various  projects which are  multidisciplinary  in  nature requiring  logical  and  programming  skills.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9"/>
          <p:cNvSpPr txBox="1">
            <a:spLocks/>
          </p:cNvSpPr>
          <p:nvPr/>
        </p:nvSpPr>
        <p:spPr bwMode="auto">
          <a:xfrm>
            <a:off x="7162800" y="5989638"/>
            <a:ext cx="1981200" cy="8683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 smtClean="0">
                <a:latin typeface="+mj-lt"/>
                <a:ea typeface="+mj-ea"/>
                <a:cs typeface="+mj-cs"/>
              </a:rPr>
              <a:t>DEPT.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LOGO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676400" y="0"/>
            <a:ext cx="74676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Programme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Educational Objectives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76200" y="1447800"/>
            <a:ext cx="88392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365760" marR="0" lvl="0" indent="-283464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Tx/>
              <a:buFont typeface="Arial" charset="0"/>
              <a:buNone/>
              <a:tabLst/>
              <a:defRPr/>
            </a:pPr>
            <a:r>
              <a:rPr kumimoji="0" lang="en-US" sz="2300" b="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Century" pitchFamily="18" charset="0"/>
                <a:ea typeface="+mn-ea"/>
                <a:cs typeface="Calibri" pitchFamily="34" charset="0"/>
              </a:rPr>
              <a:t>4)To provide students with a sound foundation in  mathematics, science  &amp;  technology , necessary  to analyze &amp;  solve  real world problems and to prepare them for Graduate studies and research.</a:t>
            </a:r>
          </a:p>
          <a:p>
            <a:pPr marL="365760" marR="0" lvl="0" indent="-283464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Tx/>
              <a:buFont typeface="Wingdings 2"/>
              <a:buNone/>
              <a:tabLst/>
              <a:defRPr/>
            </a:pPr>
            <a:r>
              <a:rPr kumimoji="0" lang="en-US" sz="2300" b="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Century" pitchFamily="18" charset="0"/>
                <a:ea typeface="+mn-ea"/>
                <a:cs typeface="Calibri" pitchFamily="34" charset="0"/>
              </a:rPr>
              <a:t>5)To promote student awareness for life-long learning and        to introduce them to professional ethics.</a:t>
            </a:r>
          </a:p>
          <a:p>
            <a:pPr marL="365760" marR="0" lvl="0" indent="-283464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Tx/>
              <a:buFont typeface="Wingdings 2"/>
              <a:buNone/>
              <a:tabLst/>
              <a:defRPr/>
            </a:pPr>
            <a:r>
              <a:rPr kumimoji="0" lang="en-US" sz="2300" b="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Century" pitchFamily="18" charset="0"/>
                <a:ea typeface="+mn-ea"/>
                <a:cs typeface="Calibri" pitchFamily="34" charset="0"/>
              </a:rPr>
              <a:t>6) To improve communication &amp; presentation skills.</a:t>
            </a:r>
          </a:p>
          <a:p>
            <a:pPr marL="539496" marR="0" lvl="0" indent="-457200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Tx/>
              <a:buFont typeface="Arial" charset="0"/>
              <a:buNone/>
              <a:tabLst/>
              <a:defRPr/>
            </a:pPr>
            <a:r>
              <a:rPr kumimoji="0" lang="en-US" sz="2300" b="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Century" pitchFamily="18" charset="0"/>
                <a:ea typeface="+mn-ea"/>
                <a:cs typeface="Calibri" pitchFamily="34" charset="0"/>
              </a:rPr>
              <a:t>7) To introduce students with latest technologies</a:t>
            </a:r>
            <a:r>
              <a:rPr kumimoji="0" lang="en-US" sz="2300" b="0" i="1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Century" pitchFamily="18" charset="0"/>
                <a:ea typeface="+mn-ea"/>
                <a:cs typeface="Calibri" pitchFamily="34" charset="0"/>
              </a:rPr>
              <a:t>.</a:t>
            </a:r>
          </a:p>
          <a:p>
            <a:pPr marL="539496" marR="0" lvl="0" indent="-457200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Tx/>
              <a:buFont typeface="Arial" charset="0"/>
              <a:buNone/>
              <a:tabLst/>
              <a:defRPr/>
            </a:pPr>
            <a:r>
              <a:rPr kumimoji="0" lang="en-US" sz="2300" b="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Century" pitchFamily="18" charset="0"/>
                <a:ea typeface="+mn-ea"/>
                <a:cs typeface="Calibri" pitchFamily="34" charset="0"/>
              </a:rPr>
              <a:t>8) To make students aware on general issues and build a good social personality</a:t>
            </a:r>
            <a:r>
              <a:rPr kumimoji="0" lang="en-US" sz="2300" b="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Century" pitchFamily="18" charset="0"/>
                <a:ea typeface="+mn-ea"/>
                <a:cs typeface="+mn-cs"/>
              </a:rPr>
              <a:t>.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9"/>
          <p:cNvSpPr txBox="1">
            <a:spLocks/>
          </p:cNvSpPr>
          <p:nvPr/>
        </p:nvSpPr>
        <p:spPr bwMode="auto">
          <a:xfrm>
            <a:off x="7162800" y="5989638"/>
            <a:ext cx="1981200" cy="8683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 smtClean="0">
                <a:latin typeface="+mj-lt"/>
                <a:ea typeface="+mj-ea"/>
                <a:cs typeface="+mj-cs"/>
              </a:rPr>
              <a:t>DEPT.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LOGO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447800" y="0"/>
            <a:ext cx="7696200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Programme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Outcomes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28600" y="1600200"/>
            <a:ext cx="8534400" cy="467836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65760" marR="0" lvl="0" indent="-283464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Tx/>
              <a:buFont typeface="Wingdings 2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Century" pitchFamily="18" charset="0"/>
                <a:ea typeface="+mn-ea"/>
                <a:cs typeface="Calibri" pitchFamily="34" charset="0"/>
              </a:rPr>
              <a:t>a.Graduates will use principles and methodologies of basic sciences, mathematics and basic engineering disciplines to solve technical problems.</a:t>
            </a:r>
          </a:p>
          <a:p>
            <a:pPr marL="365760" marR="0" lvl="0" indent="-283464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Tx/>
              <a:buFont typeface="Wingdings 2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Century" pitchFamily="18" charset="0"/>
                <a:ea typeface="+mn-ea"/>
                <a:cs typeface="Calibri" pitchFamily="34" charset="0"/>
              </a:rPr>
              <a:t>b.Graduates will use methodologies and tools of software engineering and core to demonstrate an ability to analyze, formulate, design and develop real world problems.</a:t>
            </a:r>
          </a:p>
          <a:p>
            <a:pPr marL="365760" marR="0" lvl="0" indent="-283464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Tx/>
              <a:buFont typeface="Wingdings 2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Century" pitchFamily="18" charset="0"/>
                <a:ea typeface="+mn-ea"/>
                <a:cs typeface="Calibri" pitchFamily="34" charset="0"/>
              </a:rPr>
              <a:t>c. Graduates exhibit research and problem solving skills to support lifelong personal and professional development.</a:t>
            </a:r>
          </a:p>
          <a:p>
            <a:pPr marL="365760" marR="0" lvl="0" indent="-283464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Tx/>
              <a:buFont typeface="Wingdings 2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Century" pitchFamily="18" charset="0"/>
                <a:ea typeface="+mn-ea"/>
                <a:cs typeface="Calibri" pitchFamily="34" charset="0"/>
              </a:rPr>
              <a:t>								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9"/>
          <p:cNvSpPr txBox="1">
            <a:spLocks/>
          </p:cNvSpPr>
          <p:nvPr/>
        </p:nvSpPr>
        <p:spPr bwMode="auto">
          <a:xfrm>
            <a:off x="7162800" y="5989638"/>
            <a:ext cx="1981200" cy="8683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 smtClean="0">
                <a:latin typeface="+mj-lt"/>
                <a:ea typeface="+mj-ea"/>
                <a:cs typeface="+mj-cs"/>
              </a:rPr>
              <a:t>DEPT.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LOGO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524000" y="0"/>
            <a:ext cx="7620000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Programme Outcomes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81000" y="1752600"/>
            <a:ext cx="8229600" cy="4068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 2" pitchFamily="18" charset="2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Century" pitchFamily="18" charset="0"/>
                <a:ea typeface="+mn-ea"/>
                <a:cs typeface="Calibri" pitchFamily="34" charset="0"/>
              </a:rPr>
              <a:t>h. Graduates will be motivated towards successful career in industry and have good placement.</a:t>
            </a:r>
          </a:p>
          <a:p>
            <a:pPr marL="0" marR="0" lvl="0" indent="0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 2" pitchFamily="18" charset="2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Century" pitchFamily="18" charset="0"/>
                <a:ea typeface="+mn-ea"/>
                <a:cs typeface="Calibri" pitchFamily="34" charset="0"/>
              </a:rPr>
              <a:t>i.Graduates will show an aptitude as desired by  Indian and multinational companies.</a:t>
            </a:r>
          </a:p>
          <a:p>
            <a:pPr marL="0" marR="0" lvl="0" indent="0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 2" pitchFamily="18" charset="2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Century" pitchFamily="18" charset="0"/>
                <a:ea typeface="+mn-ea"/>
                <a:cs typeface="Calibri" pitchFamily="34" charset="0"/>
              </a:rPr>
              <a:t>j. Graduates go for higher studies.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9"/>
          <p:cNvSpPr txBox="1">
            <a:spLocks/>
          </p:cNvSpPr>
          <p:nvPr/>
        </p:nvSpPr>
        <p:spPr bwMode="auto">
          <a:xfrm>
            <a:off x="7162800" y="5989638"/>
            <a:ext cx="1981200" cy="8683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 smtClean="0">
                <a:latin typeface="+mj-lt"/>
                <a:ea typeface="+mj-ea"/>
                <a:cs typeface="+mj-cs"/>
              </a:rPr>
              <a:t>DEPT.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LOGO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600200" y="0"/>
            <a:ext cx="5867400" cy="1219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Long Term Goals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15017" y="0"/>
            <a:ext cx="2028983" cy="10668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9"/>
          <p:cNvSpPr txBox="1">
            <a:spLocks/>
          </p:cNvSpPr>
          <p:nvPr/>
        </p:nvSpPr>
        <p:spPr bwMode="auto">
          <a:xfrm>
            <a:off x="7162800" y="5989638"/>
            <a:ext cx="1981200" cy="8683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 smtClean="0">
                <a:latin typeface="+mj-lt"/>
                <a:ea typeface="+mj-ea"/>
                <a:cs typeface="+mj-cs"/>
              </a:rPr>
              <a:t>DEPT.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LOGO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523999" y="101600"/>
            <a:ext cx="765651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Curriculum updates &amp; PEO reviews 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09600" y="1752600"/>
          <a:ext cx="7924801" cy="2304591"/>
        </p:xfrm>
        <a:graphic>
          <a:graphicData uri="http://schemas.openxmlformats.org/drawingml/2006/table">
            <a:tbl>
              <a:tblPr/>
              <a:tblGrid>
                <a:gridCol w="1234842"/>
                <a:gridCol w="2376394"/>
                <a:gridCol w="1380766"/>
                <a:gridCol w="1593193"/>
                <a:gridCol w="1339606"/>
              </a:tblGrid>
              <a:tr h="68580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bg1"/>
                          </a:solidFill>
                          <a:latin typeface="Century" pitchFamily="18" charset="0"/>
                          <a:ea typeface="Times New Roman"/>
                          <a:cs typeface="Book Antiqua"/>
                        </a:rPr>
                        <a:t>Class</a:t>
                      </a:r>
                      <a:endParaRPr lang="en-US" sz="1800" b="1" dirty="0">
                        <a:solidFill>
                          <a:schemeClr val="bg1"/>
                        </a:solidFill>
                        <a:latin typeface="Century" pitchFamily="18" charset="0"/>
                        <a:ea typeface="Times New Roman"/>
                        <a:cs typeface="Book Antiqu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bg1"/>
                          </a:solidFill>
                          <a:latin typeface="Century" pitchFamily="18" charset="0"/>
                          <a:ea typeface="Times New Roman"/>
                          <a:cs typeface="Book Antiqua"/>
                        </a:rPr>
                        <a:t>       First  </a:t>
                      </a: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Century" pitchFamily="18" charset="0"/>
                          <a:ea typeface="Times New Roman"/>
                          <a:cs typeface="Book Antiqua"/>
                        </a:rPr>
                        <a:t>Implementation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bg1"/>
                          </a:solidFill>
                          <a:latin typeface="Century" pitchFamily="18" charset="0"/>
                          <a:ea typeface="Times New Roman"/>
                          <a:cs typeface="Book Antiqua"/>
                        </a:rPr>
                        <a:t>   First    Revision</a:t>
                      </a:r>
                      <a:endParaRPr lang="en-US" sz="1800" b="1" dirty="0">
                        <a:solidFill>
                          <a:schemeClr val="bg1"/>
                        </a:solidFill>
                        <a:latin typeface="Century" pitchFamily="18" charset="0"/>
                        <a:ea typeface="Times New Roman"/>
                        <a:cs typeface="Book Antiqu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bg1"/>
                          </a:solidFill>
                          <a:latin typeface="Century" pitchFamily="18" charset="0"/>
                          <a:ea typeface="Times New Roman"/>
                          <a:cs typeface="Book Antiqua"/>
                        </a:rPr>
                        <a:t>  Second   Revision</a:t>
                      </a:r>
                      <a:endParaRPr lang="en-US" sz="1800" b="1" dirty="0">
                        <a:solidFill>
                          <a:schemeClr val="bg1"/>
                        </a:solidFill>
                        <a:latin typeface="Century" pitchFamily="18" charset="0"/>
                        <a:ea typeface="Times New Roman"/>
                        <a:cs typeface="Book Antiqu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bg1"/>
                          </a:solidFill>
                          <a:latin typeface="Century" pitchFamily="18" charset="0"/>
                          <a:ea typeface="Times New Roman"/>
                          <a:cs typeface="Book Antiqua"/>
                        </a:rPr>
                        <a:t>  Third </a:t>
                      </a: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Century" pitchFamily="18" charset="0"/>
                          <a:ea typeface="Times New Roman"/>
                          <a:cs typeface="Book Antiqua"/>
                        </a:rPr>
                        <a:t>Revision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39959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val="000000"/>
                          </a:solidFill>
                          <a:latin typeface="Century" pitchFamily="18" charset="0"/>
                          <a:ea typeface="Times New Roman"/>
                          <a:cs typeface="Book Antiqua"/>
                        </a:rPr>
                        <a:t>F.E.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val="000000"/>
                          </a:solidFill>
                          <a:latin typeface="Century" pitchFamily="18" charset="0"/>
                          <a:ea typeface="Times New Roman"/>
                          <a:cs typeface="Book Antiqua"/>
                        </a:rPr>
                        <a:t>1996-97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val="000000"/>
                          </a:solidFill>
                          <a:latin typeface="Century" pitchFamily="18" charset="0"/>
                          <a:ea typeface="Times New Roman"/>
                          <a:cs typeface="Book Antiqua"/>
                        </a:rPr>
                        <a:t>2002-03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val="000000"/>
                          </a:solidFill>
                          <a:latin typeface="Century" pitchFamily="18" charset="0"/>
                          <a:ea typeface="Times New Roman"/>
                          <a:cs typeface="Book Antiqua"/>
                        </a:rPr>
                        <a:t>2007-08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0" dirty="0">
                        <a:solidFill>
                          <a:srgbClr val="000000"/>
                        </a:solidFill>
                        <a:latin typeface="Century" pitchFamily="18" charset="0"/>
                        <a:ea typeface="Times New Roman"/>
                        <a:cs typeface="Book Antiqu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959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val="000000"/>
                          </a:solidFill>
                          <a:latin typeface="Century" pitchFamily="18" charset="0"/>
                          <a:ea typeface="Times New Roman"/>
                          <a:cs typeface="Book Antiqua"/>
                        </a:rPr>
                        <a:t>S.E.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val="000000"/>
                          </a:solidFill>
                          <a:latin typeface="Century" pitchFamily="18" charset="0"/>
                          <a:ea typeface="Times New Roman"/>
                          <a:cs typeface="Book Antiqua"/>
                        </a:rPr>
                        <a:t>2000-01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val="000000"/>
                          </a:solidFill>
                          <a:latin typeface="Century" pitchFamily="18" charset="0"/>
                          <a:ea typeface="Times New Roman"/>
                          <a:cs typeface="Book Antiqua"/>
                        </a:rPr>
                        <a:t>2001-02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val="000000"/>
                          </a:solidFill>
                          <a:latin typeface="Century" pitchFamily="18" charset="0"/>
                          <a:ea typeface="Times New Roman"/>
                          <a:cs typeface="Book Antiqua"/>
                        </a:rPr>
                        <a:t>2003-04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val="000000"/>
                          </a:solidFill>
                          <a:latin typeface="Century" pitchFamily="18" charset="0"/>
                          <a:ea typeface="Times New Roman"/>
                          <a:cs typeface="Book Antiqua"/>
                        </a:rPr>
                        <a:t>2008-09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959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val="000000"/>
                          </a:solidFill>
                          <a:latin typeface="Century" pitchFamily="18" charset="0"/>
                          <a:ea typeface="Times New Roman"/>
                          <a:cs typeface="Book Antiqua"/>
                        </a:rPr>
                        <a:t>T.E.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val="000000"/>
                          </a:solidFill>
                          <a:latin typeface="Century" pitchFamily="18" charset="0"/>
                          <a:ea typeface="Times New Roman"/>
                          <a:cs typeface="Book Antiqua"/>
                        </a:rPr>
                        <a:t>2001-02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Century" pitchFamily="18" charset="0"/>
                          <a:ea typeface="Times New Roman"/>
                          <a:cs typeface="Book Antiqua"/>
                        </a:rPr>
                        <a:t>2004-05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val="000000"/>
                          </a:solidFill>
                          <a:latin typeface="Century" pitchFamily="18" charset="0"/>
                          <a:ea typeface="Times New Roman"/>
                          <a:cs typeface="Book Antiqua"/>
                        </a:rPr>
                        <a:t>2009-10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0" dirty="0">
                        <a:solidFill>
                          <a:srgbClr val="000000"/>
                        </a:solidFill>
                        <a:latin typeface="Century" pitchFamily="18" charset="0"/>
                        <a:ea typeface="Times New Roman"/>
                        <a:cs typeface="Book Antiqu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01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val="000000"/>
                          </a:solidFill>
                          <a:latin typeface="Century" pitchFamily="18" charset="0"/>
                          <a:ea typeface="Times New Roman"/>
                          <a:cs typeface="Book Antiqua"/>
                        </a:rPr>
                        <a:t>B.E.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val="000000"/>
                          </a:solidFill>
                          <a:latin typeface="Century" pitchFamily="18" charset="0"/>
                          <a:ea typeface="Times New Roman"/>
                          <a:cs typeface="Book Antiqua"/>
                        </a:rPr>
                        <a:t>2002-03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val="000000"/>
                          </a:solidFill>
                          <a:latin typeface="Century" pitchFamily="18" charset="0"/>
                          <a:ea typeface="Times New Roman"/>
                          <a:cs typeface="Book Antiqua"/>
                        </a:rPr>
                        <a:t>2005-06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val="000000"/>
                          </a:solidFill>
                          <a:latin typeface="Century" pitchFamily="18" charset="0"/>
                          <a:ea typeface="Times New Roman"/>
                          <a:cs typeface="Book Antiqua"/>
                        </a:rPr>
                        <a:t>2010-11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0" dirty="0">
                        <a:solidFill>
                          <a:srgbClr val="000000"/>
                        </a:solidFill>
                        <a:latin typeface="Century" pitchFamily="18" charset="0"/>
                        <a:ea typeface="Times New Roman"/>
                        <a:cs typeface="Book Antiqu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4419600"/>
            <a:ext cx="74676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latin typeface="Century" pitchFamily="18" charset="0"/>
              </a:rPr>
              <a:t>PEOs are reviewed  as per the requirement of industry, curriculum update and stakeholders  feedback.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9"/>
          <p:cNvSpPr txBox="1">
            <a:spLocks/>
          </p:cNvSpPr>
          <p:nvPr/>
        </p:nvSpPr>
        <p:spPr bwMode="auto">
          <a:xfrm>
            <a:off x="7162800" y="5989638"/>
            <a:ext cx="1981200" cy="8683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 smtClean="0">
                <a:latin typeface="+mj-lt"/>
                <a:ea typeface="+mj-ea"/>
                <a:cs typeface="+mj-cs"/>
              </a:rPr>
              <a:t>DEPT.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LOGO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524000" y="101600"/>
            <a:ext cx="7772400" cy="1346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Various Committees for PEO review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5" name="Picture 2" descr="C:\Documents and Settings\Admin\Desktop\peo\_ UCLA Electrical Engineering Department_files\implementation_evaluatio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609600" y="1752600"/>
            <a:ext cx="7848600" cy="3962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9"/>
          <p:cNvSpPr txBox="1">
            <a:spLocks/>
          </p:cNvSpPr>
          <p:nvPr/>
        </p:nvSpPr>
        <p:spPr bwMode="auto">
          <a:xfrm>
            <a:off x="7162800" y="5989638"/>
            <a:ext cx="1981200" cy="8683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 smtClean="0">
                <a:latin typeface="+mj-lt"/>
                <a:ea typeface="+mj-ea"/>
                <a:cs typeface="+mj-cs"/>
              </a:rPr>
              <a:t>DEPT.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LOGO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524000" y="76200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Contents at a glance for  </a:t>
            </a:r>
            <a:b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Theory module 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81000" y="1752600"/>
          <a:ext cx="8534400" cy="2950974"/>
        </p:xfrm>
        <a:graphic>
          <a:graphicData uri="http://schemas.openxmlformats.org/drawingml/2006/table">
            <a:tbl>
              <a:tblPr/>
              <a:tblGrid>
                <a:gridCol w="1150203"/>
                <a:gridCol w="1239100"/>
                <a:gridCol w="869286"/>
                <a:gridCol w="1580505"/>
                <a:gridCol w="1227186"/>
                <a:gridCol w="1139203"/>
                <a:gridCol w="1328917"/>
              </a:tblGrid>
              <a:tr h="9175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20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Century" pitchFamily="18" charset="0"/>
                          <a:ea typeface="Times New Roman"/>
                          <a:cs typeface="Times New Roman"/>
                        </a:rPr>
                        <a:t>Basic Sciences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Century" pitchFamily="18" charset="0"/>
                          <a:ea typeface="Times New Roman"/>
                          <a:cs typeface="Times New Roman"/>
                        </a:rPr>
                        <a:t>HSS     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Century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Century" pitchFamily="18" charset="0"/>
                          <a:ea typeface="Times New Roman"/>
                          <a:cs typeface="Times New Roman"/>
                        </a:rPr>
                        <a:t>Professional Core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Century" pitchFamily="18" charset="0"/>
                          <a:ea typeface="Times New Roman"/>
                          <a:cs typeface="Times New Roman"/>
                        </a:rPr>
                        <a:t>Elective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Century" pitchFamily="18" charset="0"/>
                          <a:ea typeface="Times New Roman"/>
                          <a:cs typeface="Times New Roman"/>
                        </a:rPr>
                        <a:t>Breadth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Century" pitchFamily="18" charset="0"/>
                          <a:ea typeface="Times New Roman"/>
                          <a:cs typeface="Times New Roman"/>
                        </a:rPr>
                        <a:t>Total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93618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b="0" dirty="0" err="1" smtClean="0">
                          <a:latin typeface="Century" pitchFamily="18" charset="0"/>
                          <a:ea typeface="Times New Roman"/>
                          <a:cs typeface="Times New Roman"/>
                        </a:rPr>
                        <a:t>AICTENorms</a:t>
                      </a:r>
                      <a:endParaRPr lang="en-US" sz="2000" b="0" dirty="0">
                        <a:latin typeface="Century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b="0" dirty="0" smtClean="0">
                          <a:latin typeface="Century" pitchFamily="18" charset="0"/>
                          <a:ea typeface="Times New Roman"/>
                          <a:cs typeface="Times New Roman"/>
                        </a:rPr>
                        <a:t>15 </a:t>
                      </a:r>
                      <a:r>
                        <a:rPr lang="en-US" sz="1800" b="0" dirty="0">
                          <a:latin typeface="Century" pitchFamily="18" charset="0"/>
                          <a:ea typeface="Times New Roman"/>
                          <a:cs typeface="Times New Roman"/>
                        </a:rPr>
                        <a:t>– 25 %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b="0" dirty="0">
                          <a:latin typeface="Century" pitchFamily="18" charset="0"/>
                          <a:ea typeface="Times New Roman"/>
                          <a:cs typeface="Times New Roman"/>
                        </a:rPr>
                        <a:t>5-10%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b="0" dirty="0">
                          <a:latin typeface="Century" pitchFamily="18" charset="0"/>
                          <a:ea typeface="Times New Roman"/>
                          <a:cs typeface="Times New Roman"/>
                        </a:rPr>
                        <a:t>55 – 65%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b="0" dirty="0">
                          <a:latin typeface="Century" pitchFamily="18" charset="0"/>
                          <a:ea typeface="Times New Roman"/>
                          <a:cs typeface="Times New Roman"/>
                        </a:rPr>
                        <a:t>10-15%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b="0" dirty="0">
                          <a:latin typeface="Century" pitchFamily="18" charset="0"/>
                          <a:ea typeface="Times New Roman"/>
                          <a:cs typeface="Times New Roman"/>
                        </a:rPr>
                        <a:t>10-15%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b="0" dirty="0">
                          <a:latin typeface="Century" pitchFamily="18" charset="0"/>
                          <a:ea typeface="Times New Roman"/>
                          <a:cs typeface="Times New Roman"/>
                        </a:rPr>
                        <a:t>95 – 130 %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950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b="0" dirty="0">
                          <a:latin typeface="Century" pitchFamily="18" charset="0"/>
                          <a:ea typeface="Times New Roman"/>
                          <a:cs typeface="Times New Roman"/>
                        </a:rPr>
                        <a:t>Actual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b="0" dirty="0">
                          <a:latin typeface="Century" pitchFamily="18" charset="0"/>
                          <a:ea typeface="Times New Roman"/>
                          <a:cs typeface="Times New Roman"/>
                        </a:rPr>
                        <a:t>15.68%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b="0" dirty="0">
                          <a:latin typeface="Century" pitchFamily="18" charset="0"/>
                          <a:ea typeface="Times New Roman"/>
                          <a:cs typeface="Times New Roman"/>
                        </a:rPr>
                        <a:t>5.8%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b="0" dirty="0">
                          <a:latin typeface="Century" pitchFamily="18" charset="0"/>
                          <a:ea typeface="Times New Roman"/>
                          <a:cs typeface="Times New Roman"/>
                        </a:rPr>
                        <a:t>55%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b="0" dirty="0">
                          <a:latin typeface="Century" pitchFamily="18" charset="0"/>
                          <a:ea typeface="Times New Roman"/>
                          <a:cs typeface="Times New Roman"/>
                        </a:rPr>
                        <a:t>11.78%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b="0" dirty="0">
                          <a:latin typeface="Century" pitchFamily="18" charset="0"/>
                          <a:ea typeface="Times New Roman"/>
                          <a:cs typeface="Times New Roman"/>
                        </a:rPr>
                        <a:t>13.72%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b="0" dirty="0">
                          <a:latin typeface="Century" pitchFamily="18" charset="0"/>
                          <a:ea typeface="Times New Roman"/>
                          <a:cs typeface="Times New Roman"/>
                        </a:rPr>
                        <a:t>100  % +1.98%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9"/>
          <p:cNvSpPr txBox="1">
            <a:spLocks/>
          </p:cNvSpPr>
          <p:nvPr/>
        </p:nvSpPr>
        <p:spPr bwMode="auto">
          <a:xfrm>
            <a:off x="7162800" y="5989638"/>
            <a:ext cx="1981200" cy="8683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 smtClean="0">
                <a:latin typeface="+mj-lt"/>
                <a:ea typeface="+mj-ea"/>
                <a:cs typeface="+mj-cs"/>
              </a:rPr>
              <a:t>DEPT.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LOGO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676400" y="76200"/>
            <a:ext cx="74676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Emphasis on laboratory and project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09600" y="1600200"/>
          <a:ext cx="8305799" cy="3200400"/>
        </p:xfrm>
        <a:graphic>
          <a:graphicData uri="http://schemas.openxmlformats.org/drawingml/2006/table">
            <a:tbl>
              <a:tblPr/>
              <a:tblGrid>
                <a:gridCol w="1311442"/>
                <a:gridCol w="1531985"/>
                <a:gridCol w="1571367"/>
                <a:gridCol w="1496541"/>
                <a:gridCol w="1571367"/>
                <a:gridCol w="823097"/>
              </a:tblGrid>
              <a:tr h="88514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bg1"/>
                        </a:solidFill>
                        <a:latin typeface="Century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Century" pitchFamily="18" charset="0"/>
                          <a:ea typeface="Times New Roman"/>
                          <a:cs typeface="Times New Roman"/>
                        </a:rPr>
                        <a:t>Theory (Teaching)</a:t>
                      </a:r>
                      <a:endParaRPr lang="en-US" sz="2000" dirty="0">
                        <a:solidFill>
                          <a:schemeClr val="bg1"/>
                        </a:solidFill>
                        <a:latin typeface="Century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Century" pitchFamily="18" charset="0"/>
                          <a:ea typeface="Times New Roman"/>
                          <a:cs typeface="Times New Roman"/>
                        </a:rPr>
                        <a:t>Tutorials</a:t>
                      </a:r>
                      <a:endParaRPr lang="en-US" sz="2000" dirty="0">
                        <a:solidFill>
                          <a:schemeClr val="bg1"/>
                        </a:solidFill>
                        <a:latin typeface="Century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Century" pitchFamily="18" charset="0"/>
                          <a:ea typeface="Times New Roman"/>
                          <a:cs typeface="Times New Roman"/>
                        </a:rPr>
                        <a:t>Practical</a:t>
                      </a:r>
                      <a:endParaRPr lang="en-US" sz="2000" dirty="0">
                        <a:solidFill>
                          <a:schemeClr val="bg1"/>
                        </a:solidFill>
                        <a:latin typeface="Century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Century" pitchFamily="18" charset="0"/>
                          <a:ea typeface="Times New Roman"/>
                          <a:cs typeface="Times New Roman"/>
                        </a:rPr>
                        <a:t>Project</a:t>
                      </a:r>
                      <a:endParaRPr lang="en-US" sz="2000" dirty="0">
                        <a:solidFill>
                          <a:schemeClr val="bg1"/>
                        </a:solidFill>
                        <a:latin typeface="Century" pitchFamily="18" charset="0"/>
                        <a:ea typeface="Times New Roman"/>
                        <a:cs typeface="Times New Roman"/>
                      </a:endParaRPr>
                    </a:p>
                    <a:p>
                      <a:pPr marL="0" marR="0" indent="-1143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Century" pitchFamily="18" charset="0"/>
                          <a:ea typeface="Times New Roman"/>
                          <a:cs typeface="Times New Roman"/>
                        </a:rPr>
                        <a:t>(Final Year)</a:t>
                      </a:r>
                      <a:endParaRPr lang="en-US" sz="2000" dirty="0">
                        <a:solidFill>
                          <a:schemeClr val="bg1"/>
                        </a:solidFill>
                        <a:latin typeface="Century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Century" pitchFamily="18" charset="0"/>
                          <a:ea typeface="Times New Roman"/>
                          <a:cs typeface="Times New Roman"/>
                        </a:rPr>
                        <a:t>Total</a:t>
                      </a:r>
                      <a:endParaRPr lang="en-US" sz="2000" dirty="0">
                        <a:solidFill>
                          <a:schemeClr val="bg1"/>
                        </a:solidFill>
                        <a:latin typeface="Century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678609">
                <a:tc>
                  <a:txBody>
                    <a:bodyPr/>
                    <a:lstStyle/>
                    <a:p>
                      <a:pPr marL="0" marR="0" indent="-5461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>
                          <a:latin typeface="Century" pitchFamily="18" charset="0"/>
                          <a:ea typeface="Times New Roman"/>
                          <a:cs typeface="Times New Roman"/>
                        </a:rPr>
                        <a:t>AICTE Norms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>
                          <a:latin typeface="Century" pitchFamily="18" charset="0"/>
                          <a:ea typeface="Times New Roman"/>
                          <a:cs typeface="Times New Roman"/>
                        </a:rPr>
                        <a:t>60% max.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>
                          <a:latin typeface="Century" pitchFamily="18" charset="0"/>
                          <a:ea typeface="Times New Roman"/>
                          <a:cs typeface="Times New Roman"/>
                        </a:rPr>
                        <a:t>Above 10%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>
                          <a:latin typeface="Century" pitchFamily="18" charset="0"/>
                          <a:ea typeface="Times New Roman"/>
                          <a:cs typeface="Times New Roman"/>
                        </a:rPr>
                        <a:t>Above 25%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>
                          <a:latin typeface="Century" pitchFamily="18" charset="0"/>
                          <a:ea typeface="Times New Roman"/>
                          <a:cs typeface="Times New Roman"/>
                        </a:rPr>
                        <a:t>30-40%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2000">
                        <a:latin typeface="Century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51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>
                          <a:latin typeface="Century" pitchFamily="18" charset="0"/>
                          <a:ea typeface="Times New Roman"/>
                          <a:cs typeface="Times New Roman"/>
                        </a:rPr>
                        <a:t>Actual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>
                          <a:latin typeface="Century" pitchFamily="18" charset="0"/>
                          <a:ea typeface="Times New Roman"/>
                          <a:cs typeface="Times New Roman"/>
                        </a:rPr>
                        <a:t>64%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>
                          <a:latin typeface="Century" pitchFamily="18" charset="0"/>
                          <a:ea typeface="Times New Roman"/>
                          <a:cs typeface="Times New Roman"/>
                        </a:rPr>
                        <a:t>8%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>
                          <a:latin typeface="Century" pitchFamily="18" charset="0"/>
                          <a:ea typeface="Times New Roman"/>
                          <a:cs typeface="Times New Roman"/>
                        </a:rPr>
                        <a:t>33%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>
                          <a:latin typeface="Century" pitchFamily="18" charset="0"/>
                          <a:ea typeface="Times New Roman"/>
                          <a:cs typeface="Times New Roman"/>
                        </a:rPr>
                        <a:t>23% +10%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>
                          <a:latin typeface="Century" pitchFamily="18" charset="0"/>
                          <a:ea typeface="Times New Roman"/>
                          <a:cs typeface="Times New Roman"/>
                        </a:rPr>
                        <a:t>100</a:t>
                      </a:r>
                      <a:r>
                        <a:rPr lang="en-US" sz="2000" dirty="0" smtClean="0">
                          <a:latin typeface="Century" pitchFamily="18" charset="0"/>
                          <a:ea typeface="Times New Roman"/>
                          <a:cs typeface="Times New Roman"/>
                        </a:rPr>
                        <a:t>%   +</a:t>
                      </a:r>
                      <a:endParaRPr lang="en-US" sz="2000" dirty="0">
                        <a:latin typeface="Century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3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>
                          <a:latin typeface="Century" pitchFamily="18" charset="0"/>
                          <a:ea typeface="Times New Roman"/>
                          <a:cs typeface="Times New Roman"/>
                        </a:rPr>
                        <a:t>Comment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>
                          <a:latin typeface="Century" pitchFamily="18" charset="0"/>
                          <a:ea typeface="Times New Roman"/>
                          <a:cs typeface="Times New Roman"/>
                        </a:rPr>
                        <a:t>High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>
                          <a:latin typeface="Century" pitchFamily="18" charset="0"/>
                          <a:ea typeface="Times New Roman"/>
                          <a:cs typeface="Times New Roman"/>
                        </a:rPr>
                        <a:t>Low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>
                          <a:latin typeface="Century" pitchFamily="18" charset="0"/>
                          <a:ea typeface="Times New Roman"/>
                          <a:cs typeface="Times New Roman"/>
                        </a:rPr>
                        <a:t>OK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>
                          <a:latin typeface="Century" pitchFamily="18" charset="0"/>
                          <a:ea typeface="Times New Roman"/>
                          <a:cs typeface="Times New Roman"/>
                        </a:rPr>
                        <a:t>Ok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2000" dirty="0">
                        <a:latin typeface="Century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9"/>
          <p:cNvSpPr txBox="1">
            <a:spLocks/>
          </p:cNvSpPr>
          <p:nvPr/>
        </p:nvSpPr>
        <p:spPr bwMode="auto">
          <a:xfrm>
            <a:off x="7162800" y="5989638"/>
            <a:ext cx="1981200" cy="8683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 smtClean="0">
                <a:latin typeface="+mj-lt"/>
                <a:ea typeface="+mj-ea"/>
                <a:cs typeface="+mj-cs"/>
              </a:rPr>
              <a:t>DEPT.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LOGO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447800" y="0"/>
            <a:ext cx="76962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Beyond Syllabi Contents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52400" y="1524000"/>
            <a:ext cx="8839200" cy="46482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457200" marR="0" lvl="1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65000"/>
              <a:buFont typeface="Wingdings" pitchFamily="2" charset="2"/>
              <a:buChar char="Ø"/>
              <a:tabLst/>
              <a:defRPr/>
            </a:pPr>
            <a:r>
              <a:rPr kumimoji="0" lang="en-US" sz="2600" b="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Century" pitchFamily="18" charset="0"/>
                <a:ea typeface="+mn-ea"/>
                <a:cs typeface="+mn-cs"/>
              </a:rPr>
              <a:t>Training on design &amp; application S/W</a:t>
            </a:r>
          </a:p>
          <a:p>
            <a:pPr marL="457200" marR="0" lvl="1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65000"/>
              <a:buFont typeface="Wingdings" pitchFamily="2" charset="2"/>
              <a:buChar char="Ø"/>
              <a:tabLst/>
              <a:defRPr/>
            </a:pPr>
            <a:r>
              <a:rPr kumimoji="0" lang="en-US" sz="2600" b="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Century" pitchFamily="18" charset="0"/>
                <a:ea typeface="+mn-ea"/>
                <a:cs typeface="+mn-cs"/>
              </a:rPr>
              <a:t>Mini Projects</a:t>
            </a:r>
          </a:p>
          <a:p>
            <a:pPr marL="457200" marR="0" lvl="1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65000"/>
              <a:buFont typeface="Wingdings" pitchFamily="2" charset="2"/>
              <a:buChar char="Ø"/>
              <a:tabLst/>
              <a:defRPr/>
            </a:pPr>
            <a:r>
              <a:rPr kumimoji="0" lang="en-US" sz="2600" b="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Century" pitchFamily="18" charset="0"/>
                <a:ea typeface="+mn-ea"/>
                <a:cs typeface="+mn-cs"/>
              </a:rPr>
              <a:t>Quiz competitions.</a:t>
            </a:r>
          </a:p>
          <a:p>
            <a:pPr marL="457200" marR="0" lvl="1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65000"/>
              <a:buFont typeface="Wingdings" pitchFamily="2" charset="2"/>
              <a:buChar char="Ø"/>
              <a:tabLst/>
              <a:defRPr/>
            </a:pPr>
            <a:r>
              <a:rPr kumimoji="0" lang="en-US" sz="2600" b="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Century" pitchFamily="18" charset="0"/>
                <a:ea typeface="+mn-ea"/>
                <a:cs typeface="+mn-cs"/>
              </a:rPr>
              <a:t>E-learning</a:t>
            </a:r>
          </a:p>
          <a:p>
            <a:pPr marL="457200" marR="0" lvl="1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65000"/>
              <a:buFont typeface="Wingdings" pitchFamily="2" charset="2"/>
              <a:buChar char="Ø"/>
              <a:tabLst/>
              <a:defRPr/>
            </a:pPr>
            <a:r>
              <a:rPr kumimoji="0" lang="en-US" sz="2600" b="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Century" pitchFamily="18" charset="0"/>
                <a:ea typeface="+mn-ea"/>
                <a:cs typeface="+mn-cs"/>
              </a:rPr>
              <a:t>Workshops</a:t>
            </a:r>
          </a:p>
          <a:p>
            <a:pPr marL="457200" marR="0" lvl="1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65000"/>
              <a:buFont typeface="Wingdings" pitchFamily="2" charset="2"/>
              <a:buChar char="Ø"/>
              <a:tabLst/>
              <a:defRPr/>
            </a:pPr>
            <a:r>
              <a:rPr kumimoji="0" lang="en-US" sz="2600" b="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Century" pitchFamily="18" charset="0"/>
                <a:ea typeface="+mn-ea"/>
                <a:cs typeface="+mn-cs"/>
              </a:rPr>
              <a:t>Expert lecture &amp; talks</a:t>
            </a:r>
          </a:p>
          <a:p>
            <a:pPr marL="457200" marR="0" lvl="1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65000"/>
              <a:buFont typeface="Wingdings" pitchFamily="2" charset="2"/>
              <a:buChar char="Ø"/>
              <a:tabLst/>
              <a:defRPr/>
            </a:pPr>
            <a:r>
              <a:rPr kumimoji="0" lang="en-US" sz="2600" b="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Century" pitchFamily="18" charset="0"/>
                <a:ea typeface="+mn-ea"/>
                <a:cs typeface="+mn-cs"/>
              </a:rPr>
              <a:t>Real world case studies</a:t>
            </a:r>
          </a:p>
          <a:p>
            <a:pPr marL="457200" marR="0" lvl="1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65000"/>
              <a:buFont typeface="Wingdings" pitchFamily="2" charset="2"/>
              <a:buChar char="Ø"/>
              <a:tabLst/>
              <a:defRPr/>
            </a:pPr>
            <a:r>
              <a:rPr kumimoji="0" lang="en-US" sz="2600" b="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Century" pitchFamily="18" charset="0"/>
                <a:ea typeface="+mn-ea"/>
                <a:cs typeface="+mn-cs"/>
              </a:rPr>
              <a:t>Aptitude test for increasing competitive skill</a:t>
            </a:r>
          </a:p>
          <a:p>
            <a:pPr marL="457200" marR="0" lvl="1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65000"/>
              <a:buFont typeface="Wingdings" pitchFamily="2" charset="2"/>
              <a:buChar char="Ø"/>
              <a:tabLst/>
              <a:defRPr/>
            </a:pPr>
            <a:r>
              <a:rPr kumimoji="0" lang="en-US" sz="2600" b="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Century" pitchFamily="18" charset="0"/>
                <a:ea typeface="+mn-ea"/>
                <a:cs typeface="+mn-cs"/>
              </a:rPr>
              <a:t>Demonstrations, exposure to practical environment </a:t>
            </a:r>
          </a:p>
          <a:p>
            <a:pPr marL="457200" marR="0" lvl="1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65000"/>
              <a:buFont typeface="Wingdings" pitchFamily="2" charset="2"/>
              <a:buChar char="Ø"/>
              <a:tabLst/>
              <a:defRPr/>
            </a:pPr>
            <a:r>
              <a:rPr kumimoji="0" lang="en-US" sz="2600" b="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Century" pitchFamily="18" charset="0"/>
                <a:ea typeface="+mn-ea"/>
                <a:cs typeface="+mn-cs"/>
              </a:rPr>
              <a:t>Encouragement for Entrepreneurship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9"/>
          <p:cNvSpPr txBox="1">
            <a:spLocks/>
          </p:cNvSpPr>
          <p:nvPr/>
        </p:nvSpPr>
        <p:spPr bwMode="auto">
          <a:xfrm>
            <a:off x="7162800" y="5989638"/>
            <a:ext cx="1981200" cy="8683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 smtClean="0">
                <a:latin typeface="+mj-lt"/>
                <a:ea typeface="+mj-ea"/>
                <a:cs typeface="+mj-cs"/>
              </a:rPr>
              <a:t>DEPT.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LOGO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2438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smtClean="0">
                <a:ln>
                  <a:noFill/>
                </a:ln>
                <a:solidFill>
                  <a:srgbClr val="9933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Activities</a:t>
            </a:r>
            <a:endParaRPr kumimoji="0" lang="en-US" sz="4400" b="1" i="0" u="none" strike="noStrike" kern="1200" cap="none" spc="0" normalizeH="0" baseline="0" noProof="0" dirty="0" smtClean="0">
              <a:ln>
                <a:noFill/>
              </a:ln>
              <a:solidFill>
                <a:srgbClr val="9933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9"/>
          <p:cNvSpPr txBox="1">
            <a:spLocks/>
          </p:cNvSpPr>
          <p:nvPr/>
        </p:nvSpPr>
        <p:spPr bwMode="auto">
          <a:xfrm>
            <a:off x="7162800" y="5989638"/>
            <a:ext cx="1981200" cy="8683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 smtClean="0">
                <a:latin typeface="+mj-lt"/>
                <a:ea typeface="+mj-ea"/>
                <a:cs typeface="+mj-cs"/>
              </a:rPr>
              <a:t>DEPT.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LOGO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676400" y="0"/>
            <a:ext cx="7467600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Activities Conducted</a:t>
            </a:r>
            <a:r>
              <a:rPr kumimoji="0" lang="en-US" sz="4400" b="1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/>
                <a:uLnTx/>
                <a:uFillTx/>
                <a:latin typeface="Century" pitchFamily="18" charset="0"/>
                <a:ea typeface="+mj-ea"/>
                <a:cs typeface="+mj-cs"/>
              </a:rPr>
              <a:t>	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entury" pitchFamily="18" charset="0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676400"/>
            <a:ext cx="8382000" cy="4495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 typeface="Wingdings" pitchFamily="2" charset="2"/>
              <a:buChar char="Ø"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Century" pitchFamily="18" charset="0"/>
                <a:ea typeface="+mn-ea"/>
                <a:cs typeface="+mn-cs"/>
              </a:rPr>
              <a:t>WITech – A National Level Poster Competition, Quiz Competition, Technical Innovations</a:t>
            </a:r>
          </a:p>
          <a:p>
            <a:pPr marL="0" marR="0" lvl="0" indent="0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 typeface="Wingdings" pitchFamily="2" charset="2"/>
              <a:buChar char="Ø"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Century" pitchFamily="18" charset="0"/>
                <a:ea typeface="+mn-ea"/>
                <a:cs typeface="+mn-cs"/>
              </a:rPr>
              <a:t>Training and Certification by Microsoft IT Academy and LogiTech, Pune.</a:t>
            </a:r>
          </a:p>
          <a:p>
            <a:pPr marL="0" marR="0" lvl="0" indent="0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 typeface="Wingdings" pitchFamily="2" charset="2"/>
              <a:buChar char="Ø"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Century" pitchFamily="18" charset="0"/>
                <a:ea typeface="+mn-ea"/>
                <a:cs typeface="+mn-cs"/>
              </a:rPr>
              <a:t>Seminars, Workshops</a:t>
            </a:r>
          </a:p>
          <a:p>
            <a:pPr marL="0" marR="0" lvl="0" indent="0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 typeface="Wingdings" pitchFamily="2" charset="2"/>
              <a:buChar char="Ø"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Century" pitchFamily="18" charset="0"/>
                <a:ea typeface="+mn-ea"/>
                <a:cs typeface="+mn-cs"/>
              </a:rPr>
              <a:t>Competitions</a:t>
            </a:r>
          </a:p>
          <a:p>
            <a:pPr marL="0" marR="0" lvl="0" indent="0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 typeface="Wingdings" pitchFamily="2" charset="2"/>
              <a:buChar char="Ø"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Century" pitchFamily="18" charset="0"/>
                <a:ea typeface="+mn-ea"/>
                <a:cs typeface="+mn-cs"/>
              </a:rPr>
              <a:t>Industrial Visits</a:t>
            </a:r>
          </a:p>
          <a:p>
            <a:pPr marL="0" marR="0" lvl="0" indent="0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 typeface="Wingdings" pitchFamily="2" charset="2"/>
              <a:buChar char="Ø"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Century" pitchFamily="18" charset="0"/>
                <a:ea typeface="+mn-ea"/>
                <a:cs typeface="+mn-cs"/>
              </a:rPr>
              <a:t>Publication of Technical Magazines, News letters </a:t>
            </a:r>
          </a:p>
          <a:p>
            <a:pPr marL="0" marR="0" lvl="0" indent="0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 typeface="Wingdings" pitchFamily="2" charset="2"/>
              <a:buChar char="Ø"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Century" pitchFamily="18" charset="0"/>
                <a:ea typeface="+mn-ea"/>
                <a:cs typeface="+mn-cs"/>
              </a:rPr>
              <a:t>Social Programs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 typeface="Wingdings" pitchFamily="2" charset="2"/>
              <a:buChar char="Ø"/>
              <a:tabLst/>
              <a:defRPr/>
            </a:pPr>
            <a:endParaRPr kumimoji="0" lang="en-US" sz="2400" b="0" i="0" u="none" strike="noStrike" kern="1200" cap="none" spc="0" normalizeH="0" baseline="0" noProof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Century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9"/>
          <p:cNvSpPr txBox="1">
            <a:spLocks/>
          </p:cNvSpPr>
          <p:nvPr/>
        </p:nvSpPr>
        <p:spPr bwMode="auto">
          <a:xfrm>
            <a:off x="7162800" y="5989638"/>
            <a:ext cx="1981200" cy="8683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 smtClean="0">
                <a:latin typeface="+mj-lt"/>
                <a:ea typeface="+mj-ea"/>
                <a:cs typeface="+mj-cs"/>
              </a:rPr>
              <a:t>DEPT.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LOGO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524000" y="0"/>
            <a:ext cx="7620000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Weaknesses of Department </a:t>
            </a:r>
            <a:endParaRPr kumimoji="0" lang="en-US" sz="4400" b="1" i="0" u="none" strike="noStrike" kern="1200" cap="none" spc="0" normalizeH="0" baseline="0" noProof="0" dirty="0" smtClean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600200"/>
            <a:ext cx="8458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2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Century" pitchFamily="18" charset="0"/>
                <a:ea typeface="+mn-ea"/>
                <a:cs typeface="+mn-cs"/>
              </a:rPr>
              <a:t>Less participation of  students in competitive exams.</a:t>
            </a:r>
          </a:p>
          <a:p>
            <a:pPr marL="0" marR="0" lvl="0" indent="0" defTabSz="914400" rtl="0" eaLnBrk="1" fontAlgn="auto" latinLnBrk="0" hangingPunct="1">
              <a:lnSpc>
                <a:spcPct val="2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Century" pitchFamily="18" charset="0"/>
                <a:ea typeface="+mn-ea"/>
                <a:cs typeface="+mn-cs"/>
              </a:rPr>
              <a:t>Departmental library needs to be strengthened</a:t>
            </a:r>
          </a:p>
          <a:p>
            <a:pPr marL="0" marR="0" lvl="0" indent="0" defTabSz="914400" rtl="0" eaLnBrk="1" fontAlgn="auto" latinLnBrk="0" hangingPunct="1">
              <a:lnSpc>
                <a:spcPct val="2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Century" pitchFamily="18" charset="0"/>
                <a:ea typeface="Batang" pitchFamily="18" charset="-127"/>
                <a:cs typeface="Times New Roman" pitchFamily="18" charset="0"/>
              </a:rPr>
              <a:t>Research and Consultancy needs  to be increased</a:t>
            </a:r>
            <a:endParaRPr kumimoji="0" lang="en-US" sz="2400" b="0" i="0" u="none" strike="noStrike" kern="1200" cap="none" spc="0" normalizeH="0" baseline="0" noProof="0" smtClean="0">
              <a:ln>
                <a:noFill/>
              </a:ln>
              <a:effectLst/>
              <a:uLnTx/>
              <a:uFillTx/>
              <a:latin typeface="Century" pitchFamily="18" charset="0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9"/>
          <p:cNvSpPr txBox="1">
            <a:spLocks/>
          </p:cNvSpPr>
          <p:nvPr/>
        </p:nvSpPr>
        <p:spPr bwMode="auto">
          <a:xfrm>
            <a:off x="7162800" y="5989638"/>
            <a:ext cx="1981200" cy="8683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 smtClean="0">
                <a:latin typeface="+mj-lt"/>
                <a:ea typeface="+mj-ea"/>
                <a:cs typeface="+mj-cs"/>
              </a:rPr>
              <a:t>DEPT.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LOGO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828800" y="2895600"/>
            <a:ext cx="60960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0" dirty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 Thank You</a:t>
            </a:r>
            <a:endParaRPr lang="en-US" dirty="0">
              <a:solidFill>
                <a:srgbClr val="3333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9"/>
          <p:cNvSpPr txBox="1">
            <a:spLocks/>
          </p:cNvSpPr>
          <p:nvPr/>
        </p:nvSpPr>
        <p:spPr bwMode="auto">
          <a:xfrm>
            <a:off x="7162800" y="5989638"/>
            <a:ext cx="1981200" cy="8683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 smtClean="0">
                <a:latin typeface="+mj-lt"/>
                <a:ea typeface="+mj-ea"/>
                <a:cs typeface="+mj-cs"/>
              </a:rPr>
              <a:t>DEPT.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LOGO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2743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rgbClr val="9933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Department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rgbClr val="9933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6" name="Picture 1" descr="Description: F:\New Folder\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75" y="231815"/>
            <a:ext cx="1428750" cy="13620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9"/>
          <p:cNvSpPr txBox="1">
            <a:spLocks/>
          </p:cNvSpPr>
          <p:nvPr/>
        </p:nvSpPr>
        <p:spPr bwMode="auto">
          <a:xfrm>
            <a:off x="7162800" y="5989638"/>
            <a:ext cx="1981200" cy="8683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 smtClean="0">
                <a:latin typeface="+mj-lt"/>
                <a:ea typeface="+mj-ea"/>
                <a:cs typeface="+mj-cs"/>
              </a:rPr>
              <a:t>DEPT.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LOGO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676400" y="76200"/>
            <a:ext cx="7467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Year of Establishment and Intake</a:t>
            </a:r>
            <a:endParaRPr kumimoji="0" lang="en-US" sz="4000" b="0" i="0" u="none" strike="noStrike" kern="1200" cap="none" spc="0" normalizeH="0" baseline="0" noProof="0" dirty="0" smtClean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304800" y="1600200"/>
          <a:ext cx="8610600" cy="2162992"/>
        </p:xfrm>
        <a:graphic>
          <a:graphicData uri="http://schemas.openxmlformats.org/drawingml/2006/table">
            <a:tbl>
              <a:tblPr firstRow="1" bandRow="1">
                <a:tableStyleId>{91EBBBCC-DAD2-459C-BE2E-F6DE35CF9A28}</a:tableStyleId>
              </a:tblPr>
              <a:tblGrid>
                <a:gridCol w="3791824"/>
                <a:gridCol w="4818776"/>
              </a:tblGrid>
              <a:tr h="51707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entury" pitchFamily="18" charset="0"/>
                        </a:rPr>
                        <a:t>Programme </a:t>
                      </a:r>
                      <a:endParaRPr lang="en-US" sz="2400" dirty="0">
                        <a:solidFill>
                          <a:schemeClr val="tx1"/>
                        </a:solidFill>
                        <a:latin typeface="Century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entury" pitchFamily="18" charset="0"/>
                        </a:rPr>
                        <a:t>Intake</a:t>
                      </a:r>
                      <a:endParaRPr lang="en-US" sz="2400" dirty="0">
                        <a:solidFill>
                          <a:schemeClr val="tx1"/>
                        </a:solidFill>
                        <a:latin typeface="Century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473528">
                <a:tc rowSpan="2">
                  <a:txBody>
                    <a:bodyPr/>
                    <a:lstStyle/>
                    <a:p>
                      <a:pPr algn="ctr"/>
                      <a:endParaRPr lang="en-US" sz="2400" dirty="0" smtClean="0">
                        <a:latin typeface="Century" pitchFamily="18" charset="0"/>
                      </a:endParaRPr>
                    </a:p>
                    <a:p>
                      <a:pPr algn="ctr"/>
                      <a:r>
                        <a:rPr lang="en-US" sz="2400" dirty="0" smtClean="0">
                          <a:latin typeface="Century" pitchFamily="18" charset="0"/>
                        </a:rPr>
                        <a:t>Name of</a:t>
                      </a:r>
                      <a:r>
                        <a:rPr lang="en-US" sz="2400" baseline="0" dirty="0" smtClean="0">
                          <a:latin typeface="Century" pitchFamily="18" charset="0"/>
                        </a:rPr>
                        <a:t> Dept</a:t>
                      </a:r>
                      <a:endParaRPr lang="en-US" sz="2400" dirty="0">
                        <a:latin typeface="Century" pitchFamily="18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</a:pPr>
                      <a:r>
                        <a:rPr lang="en-US" sz="2400" dirty="0" smtClean="0">
                          <a:effectLst/>
                          <a:latin typeface="Century" pitchFamily="18" charset="0"/>
                        </a:rPr>
                        <a:t>Started with ____intake</a:t>
                      </a:r>
                      <a:r>
                        <a:rPr lang="en-US" sz="2400" baseline="0" dirty="0" smtClean="0">
                          <a:effectLst/>
                          <a:latin typeface="Century" pitchFamily="18" charset="0"/>
                        </a:rPr>
                        <a:t> </a:t>
                      </a:r>
                      <a:r>
                        <a:rPr lang="en-US" sz="2400" dirty="0" smtClean="0">
                          <a:effectLst/>
                          <a:latin typeface="Century" pitchFamily="18" charset="0"/>
                        </a:rPr>
                        <a:t> in</a:t>
                      </a:r>
                      <a:r>
                        <a:rPr lang="en-US" sz="2400" baseline="0" dirty="0" smtClean="0">
                          <a:effectLst/>
                          <a:latin typeface="Century" pitchFamily="18" charset="0"/>
                        </a:rPr>
                        <a:t> ____</a:t>
                      </a:r>
                      <a:endParaRPr lang="en-US" sz="2400" dirty="0">
                        <a:latin typeface="Century" pitchFamily="18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2400">
                <a:tc vMerge="1">
                  <a:txBody>
                    <a:bodyPr/>
                    <a:lstStyle/>
                    <a:p>
                      <a:pPr algn="ctr"/>
                      <a:endParaRPr lang="en-US" sz="2400" dirty="0">
                        <a:latin typeface="Century" pitchFamily="18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</a:pPr>
                      <a:r>
                        <a:rPr lang="en-US" sz="2400" dirty="0" smtClean="0">
                          <a:effectLst/>
                          <a:latin typeface="Century" pitchFamily="18" charset="0"/>
                        </a:rPr>
                        <a:t>Increased to ___ </a:t>
                      </a:r>
                      <a:r>
                        <a:rPr lang="en-US" sz="2400" baseline="0" dirty="0" smtClean="0">
                          <a:effectLst/>
                          <a:latin typeface="Century" pitchFamily="18" charset="0"/>
                        </a:rPr>
                        <a:t> in</a:t>
                      </a:r>
                      <a:r>
                        <a:rPr lang="en-US" sz="2400" dirty="0" smtClean="0">
                          <a:effectLst/>
                          <a:latin typeface="Century" pitchFamily="18" charset="0"/>
                        </a:rPr>
                        <a:t> _______</a:t>
                      </a:r>
                      <a:endParaRPr lang="en-US" sz="2400" dirty="0">
                        <a:latin typeface="Century" pitchFamily="18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0" name="TextBox 4"/>
          <p:cNvSpPr txBox="1">
            <a:spLocks noChangeArrowheads="1"/>
          </p:cNvSpPr>
          <p:nvPr/>
        </p:nvSpPr>
        <p:spPr bwMode="auto">
          <a:xfrm>
            <a:off x="5257800" y="3810001"/>
            <a:ext cx="2438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>
                <a:latin typeface="Century" pitchFamily="18" charset="0"/>
                <a:cs typeface="Times New Roman" pitchFamily="18" charset="0"/>
                <a:hlinkClick r:id="rId2" action="ppaction://hlinkfile"/>
              </a:rPr>
              <a:t>AICTE   APPROVAL</a:t>
            </a:r>
            <a:endParaRPr lang="en-US" b="1" dirty="0">
              <a:latin typeface="Century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pic>
        <p:nvPicPr>
          <p:cNvPr id="12" name="Picture 1" descr="Description: F:\New Folder\log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75" y="231815"/>
            <a:ext cx="1428750" cy="13620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9"/>
          <p:cNvSpPr txBox="1">
            <a:spLocks/>
          </p:cNvSpPr>
          <p:nvPr/>
        </p:nvSpPr>
        <p:spPr bwMode="auto">
          <a:xfrm>
            <a:off x="7162800" y="5989638"/>
            <a:ext cx="1981200" cy="8683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 smtClean="0">
                <a:latin typeface="+mj-lt"/>
                <a:ea typeface="+mj-ea"/>
                <a:cs typeface="+mj-cs"/>
              </a:rPr>
              <a:t>DEPT.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LOGO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52400" y="1905000"/>
          <a:ext cx="8305800" cy="3535680"/>
        </p:xfrm>
        <a:graphic>
          <a:graphicData uri="http://schemas.openxmlformats.org/drawingml/2006/table">
            <a:tbl>
              <a:tblPr/>
              <a:tblGrid>
                <a:gridCol w="2817779"/>
                <a:gridCol w="1425107"/>
                <a:gridCol w="1425107"/>
                <a:gridCol w="1335122"/>
                <a:gridCol w="1302685"/>
              </a:tblGrid>
              <a:tr h="50509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Century" pitchFamily="18" charset="0"/>
                          <a:ea typeface="Times New Roman"/>
                          <a:cs typeface="Book Antiqua"/>
                        </a:rPr>
                        <a:t>Items</a:t>
                      </a:r>
                      <a:endParaRPr lang="en-IN" sz="1600" dirty="0">
                        <a:solidFill>
                          <a:schemeClr val="bg1"/>
                        </a:solidFill>
                        <a:latin typeface="Century" pitchFamily="18" charset="0"/>
                        <a:ea typeface="Times New Roman"/>
                        <a:cs typeface="Book Antiqu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Century" pitchFamily="18" charset="0"/>
                          <a:ea typeface="Times New Roman"/>
                          <a:cs typeface="Book Antiqua"/>
                        </a:rPr>
                        <a:t>CAY</a:t>
                      </a:r>
                      <a:endParaRPr lang="en-IN" sz="1600" dirty="0">
                        <a:solidFill>
                          <a:schemeClr val="bg1"/>
                        </a:solidFill>
                        <a:latin typeface="Century" pitchFamily="18" charset="0"/>
                        <a:ea typeface="Times New Roman"/>
                        <a:cs typeface="Book Antiqua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Century" pitchFamily="18" charset="0"/>
                          <a:ea typeface="Times New Roman"/>
                          <a:cs typeface="Book Antiqua"/>
                        </a:rPr>
                        <a:t>2011-12</a:t>
                      </a:r>
                      <a:endParaRPr lang="en-IN" sz="1600" dirty="0">
                        <a:solidFill>
                          <a:schemeClr val="bg1"/>
                        </a:solidFill>
                        <a:latin typeface="Century" pitchFamily="18" charset="0"/>
                        <a:ea typeface="Times New Roman"/>
                        <a:cs typeface="Book Antiqu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Century" pitchFamily="18" charset="0"/>
                          <a:ea typeface="Times New Roman"/>
                          <a:cs typeface="Book Antiqua"/>
                        </a:rPr>
                        <a:t>CAY </a:t>
                      </a:r>
                      <a:r>
                        <a:rPr lang="en-US" sz="1600" b="1" dirty="0" smtClean="0">
                          <a:solidFill>
                            <a:schemeClr val="bg1"/>
                          </a:solidFill>
                          <a:latin typeface="Century" pitchFamily="18" charset="0"/>
                          <a:ea typeface="Times New Roman"/>
                          <a:cs typeface="Book Antiqua"/>
                        </a:rPr>
                        <a:t>m1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  <a:latin typeface="Century" pitchFamily="18" charset="0"/>
                          <a:ea typeface="Times New Roman"/>
                          <a:cs typeface="Book Antiqua"/>
                        </a:rPr>
                        <a:t>2010-11</a:t>
                      </a:r>
                      <a:endParaRPr lang="en-IN" sz="1600" dirty="0">
                        <a:solidFill>
                          <a:schemeClr val="bg1"/>
                        </a:solidFill>
                        <a:latin typeface="Century" pitchFamily="18" charset="0"/>
                        <a:ea typeface="Times New Roman"/>
                        <a:cs typeface="Book Antiqu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Century" pitchFamily="18" charset="0"/>
                          <a:ea typeface="Times New Roman"/>
                          <a:cs typeface="Book Antiqua"/>
                        </a:rPr>
                        <a:t>CAY </a:t>
                      </a:r>
                      <a:r>
                        <a:rPr lang="en-US" sz="1600" b="1" dirty="0" smtClean="0">
                          <a:solidFill>
                            <a:schemeClr val="bg1"/>
                          </a:solidFill>
                          <a:latin typeface="Century" pitchFamily="18" charset="0"/>
                          <a:ea typeface="Times New Roman"/>
                          <a:cs typeface="Book Antiqua"/>
                        </a:rPr>
                        <a:t>m2  </a:t>
                      </a:r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Century" pitchFamily="18" charset="0"/>
                          <a:ea typeface="Times New Roman"/>
                          <a:cs typeface="Book Antiqua"/>
                        </a:rPr>
                        <a:t>2009-10</a:t>
                      </a:r>
                      <a:endParaRPr lang="en-IN" sz="1600" dirty="0">
                        <a:solidFill>
                          <a:schemeClr val="bg1"/>
                        </a:solidFill>
                        <a:latin typeface="Century" pitchFamily="18" charset="0"/>
                        <a:ea typeface="Times New Roman"/>
                        <a:cs typeface="Book Antiqu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  <a:latin typeface="Century" pitchFamily="18" charset="0"/>
                          <a:ea typeface="Times New Roman"/>
                          <a:cs typeface="Book Antiqua"/>
                        </a:rPr>
                        <a:t>CAYm3</a:t>
                      </a:r>
                      <a:endParaRPr lang="en-IN" sz="1600" dirty="0">
                        <a:solidFill>
                          <a:schemeClr val="bg1"/>
                        </a:solidFill>
                        <a:latin typeface="Century" pitchFamily="18" charset="0"/>
                        <a:ea typeface="Times New Roman"/>
                        <a:cs typeface="Book Antiqua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Century" pitchFamily="18" charset="0"/>
                          <a:ea typeface="Times New Roman"/>
                          <a:cs typeface="Book Antiqua"/>
                        </a:rPr>
                        <a:t>2008-09</a:t>
                      </a:r>
                      <a:endParaRPr lang="en-IN" sz="1600" dirty="0">
                        <a:solidFill>
                          <a:schemeClr val="bg1"/>
                        </a:solidFill>
                        <a:latin typeface="Century" pitchFamily="18" charset="0"/>
                        <a:ea typeface="Times New Roman"/>
                        <a:cs typeface="Book Antiqu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75764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val="000000"/>
                          </a:solidFill>
                          <a:latin typeface="Century" pitchFamily="18" charset="0"/>
                          <a:ea typeface="Times New Roman"/>
                          <a:cs typeface="Book Antiqua"/>
                        </a:rPr>
                        <a:t>Sanctioned Intake Strength in the program</a:t>
                      </a:r>
                      <a:endParaRPr lang="en-IN" sz="1800" b="0" dirty="0">
                        <a:solidFill>
                          <a:srgbClr val="000000"/>
                        </a:solidFill>
                        <a:latin typeface="Century" pitchFamily="18" charset="0"/>
                        <a:ea typeface="Times New Roman"/>
                        <a:cs typeface="Book Antiqu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solidFill>
                          <a:schemeClr val="tx1"/>
                        </a:solidFill>
                        <a:latin typeface="Century" pitchFamily="18" charset="0"/>
                        <a:ea typeface="Times New Roman"/>
                        <a:cs typeface="Book Antiqu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solidFill>
                          <a:schemeClr val="tx1"/>
                        </a:solidFill>
                        <a:latin typeface="Century" pitchFamily="18" charset="0"/>
                        <a:ea typeface="Times New Roman"/>
                        <a:cs typeface="Book Antiqu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solidFill>
                          <a:schemeClr val="tx1"/>
                        </a:solidFill>
                        <a:latin typeface="Century" pitchFamily="18" charset="0"/>
                        <a:ea typeface="Times New Roman"/>
                        <a:cs typeface="Book Antiqu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solidFill>
                          <a:schemeClr val="tx1"/>
                        </a:solidFill>
                        <a:latin typeface="Century" pitchFamily="18" charset="0"/>
                        <a:ea typeface="Times New Roman"/>
                        <a:cs typeface="Book Antiqu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764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val="000000"/>
                          </a:solidFill>
                          <a:latin typeface="Century" pitchFamily="18" charset="0"/>
                          <a:ea typeface="Times New Roman"/>
                          <a:cs typeface="Book Antiqua"/>
                        </a:rPr>
                        <a:t>No. of total admitted students in First year</a:t>
                      </a:r>
                      <a:endParaRPr lang="en-IN" sz="1800" b="0" dirty="0">
                        <a:solidFill>
                          <a:srgbClr val="000000"/>
                        </a:solidFill>
                        <a:latin typeface="Century" pitchFamily="18" charset="0"/>
                        <a:ea typeface="Times New Roman"/>
                        <a:cs typeface="Book Antiqu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solidFill>
                          <a:schemeClr val="tx1"/>
                        </a:solidFill>
                        <a:latin typeface="Century" pitchFamily="18" charset="0"/>
                        <a:ea typeface="Times New Roman"/>
                        <a:cs typeface="Book Antiqu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solidFill>
                          <a:schemeClr val="tx1"/>
                        </a:solidFill>
                        <a:latin typeface="Century" pitchFamily="18" charset="0"/>
                        <a:ea typeface="Times New Roman"/>
                        <a:cs typeface="Book Antiqu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latin typeface="Century" pitchFamily="18" charset="0"/>
                          <a:ea typeface="Times New Roman"/>
                          <a:cs typeface="Book Antiqua"/>
                        </a:rPr>
                        <a:t>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solidFill>
                          <a:schemeClr val="tx1"/>
                        </a:solidFill>
                        <a:latin typeface="Century" pitchFamily="18" charset="0"/>
                        <a:ea typeface="Times New Roman"/>
                        <a:cs typeface="Book Antiqu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529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val="000000"/>
                          </a:solidFill>
                          <a:latin typeface="Century" pitchFamily="18" charset="0"/>
                          <a:ea typeface="Times New Roman"/>
                          <a:cs typeface="Book Antiqua"/>
                        </a:rPr>
                        <a:t>No. of total admitted students (including lateral entries in 2</a:t>
                      </a:r>
                      <a:r>
                        <a:rPr lang="en-US" sz="1800" b="0" baseline="30000" dirty="0">
                          <a:solidFill>
                            <a:srgbClr val="000000"/>
                          </a:solidFill>
                          <a:latin typeface="Century" pitchFamily="18" charset="0"/>
                          <a:ea typeface="Times New Roman"/>
                          <a:cs typeface="Book Antiqua"/>
                        </a:rPr>
                        <a:t>nd </a:t>
                      </a:r>
                      <a:r>
                        <a:rPr lang="en-US" sz="1800" b="0" dirty="0">
                          <a:solidFill>
                            <a:srgbClr val="000000"/>
                          </a:solidFill>
                          <a:latin typeface="Century" pitchFamily="18" charset="0"/>
                          <a:ea typeface="Times New Roman"/>
                          <a:cs typeface="Book Antiqua"/>
                        </a:rPr>
                        <a:t>year, if any), belonging to the same batch</a:t>
                      </a:r>
                      <a:endParaRPr lang="en-IN" sz="1800" b="0" dirty="0">
                        <a:solidFill>
                          <a:srgbClr val="000000"/>
                        </a:solidFill>
                        <a:latin typeface="Century" pitchFamily="18" charset="0"/>
                        <a:ea typeface="Times New Roman"/>
                        <a:cs typeface="Book Antiqu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latin typeface="Century" pitchFamily="18" charset="0"/>
                          <a:ea typeface="Times New Roman"/>
                          <a:cs typeface="Book Antiqua"/>
                        </a:rPr>
                        <a:t>Lateral entries to this batch will come in 2012-13.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 smtClean="0">
                        <a:solidFill>
                          <a:schemeClr val="tx1"/>
                        </a:solidFill>
                        <a:latin typeface="Century" pitchFamily="18" charset="0"/>
                        <a:ea typeface="Times New Roman"/>
                        <a:cs typeface="Book Antiqua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 smtClean="0">
                        <a:solidFill>
                          <a:schemeClr val="tx1"/>
                        </a:solidFill>
                        <a:latin typeface="Century" pitchFamily="18" charset="0"/>
                        <a:ea typeface="Times New Roman"/>
                        <a:cs typeface="Book Antiqua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solidFill>
                          <a:schemeClr val="tx1"/>
                        </a:solidFill>
                        <a:latin typeface="Century" pitchFamily="18" charset="0"/>
                        <a:ea typeface="Times New Roman"/>
                        <a:cs typeface="Book Antiqu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 smtClean="0">
                        <a:solidFill>
                          <a:schemeClr val="tx1"/>
                        </a:solidFill>
                        <a:latin typeface="Century" pitchFamily="18" charset="0"/>
                        <a:ea typeface="Times New Roman"/>
                        <a:cs typeface="Book Antiqua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 smtClean="0">
                        <a:solidFill>
                          <a:schemeClr val="tx1"/>
                        </a:solidFill>
                        <a:latin typeface="Century" pitchFamily="18" charset="0"/>
                        <a:ea typeface="Times New Roman"/>
                        <a:cs typeface="Book Antiqua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solidFill>
                          <a:schemeClr val="tx1"/>
                        </a:solidFill>
                        <a:latin typeface="Century" pitchFamily="18" charset="0"/>
                        <a:ea typeface="Times New Roman"/>
                        <a:cs typeface="Book Antiqu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 smtClean="0">
                        <a:solidFill>
                          <a:schemeClr val="tx1"/>
                        </a:solidFill>
                        <a:latin typeface="Century" pitchFamily="18" charset="0"/>
                        <a:ea typeface="Times New Roman"/>
                        <a:cs typeface="Book Antiqua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 smtClean="0">
                        <a:solidFill>
                          <a:schemeClr val="tx1"/>
                        </a:solidFill>
                        <a:latin typeface="Century" pitchFamily="18" charset="0"/>
                        <a:ea typeface="Times New Roman"/>
                        <a:cs typeface="Book Antiqua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solidFill>
                          <a:schemeClr val="tx1"/>
                        </a:solidFill>
                        <a:latin typeface="Century" pitchFamily="18" charset="0"/>
                        <a:ea typeface="Times New Roman"/>
                        <a:cs typeface="Book Antiqu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Title 1"/>
          <p:cNvSpPr txBox="1">
            <a:spLocks/>
          </p:cNvSpPr>
          <p:nvPr/>
        </p:nvSpPr>
        <p:spPr>
          <a:xfrm>
            <a:off x="1676400" y="76200"/>
            <a:ext cx="7239000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Admissions Intake </a:t>
            </a:r>
            <a:endParaRPr kumimoji="0" lang="en-IN" sz="4400" b="1" i="0" u="none" strike="noStrike" kern="1200" cap="none" spc="0" normalizeH="0" baseline="0" noProof="0" dirty="0" smtClean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9"/>
          <p:cNvSpPr txBox="1">
            <a:spLocks/>
          </p:cNvSpPr>
          <p:nvPr/>
        </p:nvSpPr>
        <p:spPr bwMode="auto">
          <a:xfrm>
            <a:off x="7162800" y="5989638"/>
            <a:ext cx="1981200" cy="8683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 smtClean="0">
                <a:latin typeface="+mj-lt"/>
                <a:ea typeface="+mj-ea"/>
                <a:cs typeface="+mj-cs"/>
              </a:rPr>
              <a:t>DEPT.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LOGO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752600" y="0"/>
            <a:ext cx="5486400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Student Strength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1447799" y="1828800"/>
          <a:ext cx="7239002" cy="3200398"/>
        </p:xfrm>
        <a:graphic>
          <a:graphicData uri="http://schemas.openxmlformats.org/drawingml/2006/table">
            <a:tbl>
              <a:tblPr/>
              <a:tblGrid>
                <a:gridCol w="1860021"/>
                <a:gridCol w="1658937"/>
                <a:gridCol w="1633803"/>
                <a:gridCol w="2086241"/>
              </a:tblGrid>
              <a:tr h="77251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 smtClean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Class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latin typeface="Century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 smtClean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Boys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latin typeface="Century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 smtClean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Girls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latin typeface="Century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 smtClean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Total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latin typeface="Century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60697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entury" pitchFamily="18" charset="0"/>
                        </a:rPr>
                        <a:t>SE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entury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entury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entury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697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entury" pitchFamily="18" charset="0"/>
                        </a:rPr>
                        <a:t>TE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entury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entury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entury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697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entury" pitchFamily="18" charset="0"/>
                        </a:rPr>
                        <a:t>BE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entury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entury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entury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697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Century" pitchFamily="18" charset="0"/>
                        </a:rPr>
                        <a:t>Total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entury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entury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entury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entury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</TotalTime>
  <Words>1788</Words>
  <Application>Microsoft Office PowerPoint</Application>
  <PresentationFormat>On-screen Show (4:3)</PresentationFormat>
  <Paragraphs>600</Paragraphs>
  <Slides>58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58</vt:i4>
      </vt:variant>
    </vt:vector>
  </HeadingPairs>
  <TitlesOfParts>
    <vt:vector size="61" baseType="lpstr">
      <vt:lpstr>Office Theme</vt:lpstr>
      <vt:lpstr>Chart</vt:lpstr>
      <vt:lpstr>Microsoft Office Excel 97-2003 Worksheet</vt:lpstr>
      <vt:lpstr>Slide 1</vt:lpstr>
      <vt:lpstr>Slide 2</vt:lpstr>
      <vt:lpstr>Index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Slide 45</vt:lpstr>
      <vt:lpstr>Slide 46</vt:lpstr>
      <vt:lpstr>Slide 47</vt:lpstr>
      <vt:lpstr>Slide 48</vt:lpstr>
      <vt:lpstr>Slide 49</vt:lpstr>
      <vt:lpstr>Slide 50</vt:lpstr>
      <vt:lpstr>Slide 51</vt:lpstr>
      <vt:lpstr>Slide 52</vt:lpstr>
      <vt:lpstr>Slide 53</vt:lpstr>
      <vt:lpstr>Slide 54</vt:lpstr>
      <vt:lpstr>Slide 55</vt:lpstr>
      <vt:lpstr>Slide 56</vt:lpstr>
      <vt:lpstr>Slide 57</vt:lpstr>
      <vt:lpstr>Slide 58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Toshiba</dc:creator>
  <cp:lastModifiedBy>apsit</cp:lastModifiedBy>
  <cp:revision>61</cp:revision>
  <dcterms:created xsi:type="dcterms:W3CDTF">2012-01-05T07:06:46Z</dcterms:created>
  <dcterms:modified xsi:type="dcterms:W3CDTF">2015-07-05T18:38:53Z</dcterms:modified>
</cp:coreProperties>
</file>